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79" r:id="rId6"/>
    <p:sldId id="300" r:id="rId7"/>
    <p:sldId id="410" r:id="rId8"/>
    <p:sldId id="355" r:id="rId9"/>
    <p:sldId id="359" r:id="rId10"/>
    <p:sldId id="312" r:id="rId11"/>
    <p:sldId id="315" r:id="rId12"/>
    <p:sldId id="313" r:id="rId13"/>
    <p:sldId id="316" r:id="rId14"/>
    <p:sldId id="314" r:id="rId15"/>
    <p:sldId id="347" r:id="rId16"/>
    <p:sldId id="381" r:id="rId17"/>
    <p:sldId id="332" r:id="rId18"/>
    <p:sldId id="333" r:id="rId19"/>
    <p:sldId id="305" r:id="rId20"/>
    <p:sldId id="306" r:id="rId21"/>
    <p:sldId id="338" r:id="rId22"/>
    <p:sldId id="308" r:id="rId23"/>
    <p:sldId id="349" r:id="rId24"/>
    <p:sldId id="403" r:id="rId25"/>
    <p:sldId id="352" r:id="rId26"/>
    <p:sldId id="351" r:id="rId27"/>
    <p:sldId id="353" r:id="rId28"/>
    <p:sldId id="354" r:id="rId29"/>
    <p:sldId id="302" r:id="rId30"/>
    <p:sldId id="278" r:id="rId31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FAFAF"/>
    <a:srgbClr val="03617A"/>
    <a:srgbClr val="CDDFE4"/>
    <a:srgbClr val="327F93"/>
    <a:srgbClr val="005184"/>
    <a:srgbClr val="FFC000"/>
    <a:srgbClr val="7F7F7F"/>
    <a:srgbClr val="4E90A2"/>
    <a:srgbClr val="91B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33" autoAdjust="0"/>
  </p:normalViewPr>
  <p:slideViewPr>
    <p:cSldViewPr snapToGrid="0">
      <p:cViewPr varScale="1">
        <p:scale>
          <a:sx n="109" d="100"/>
          <a:sy n="109" d="100"/>
        </p:scale>
        <p:origin x="10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74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38.wmf"/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83B2E-8515-45B4-B1EB-8BE093715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各位老师好！我是王之毅，今天我将对B题进行答辩。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如表所示，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在六种情形下，均只对成品进行检测。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在方案一的基础上，方案二考虑拆解步骤。更新合格率和总检测成本的公式（指一下</a:t>
            </a:r>
            <a:r>
              <a:rPr lang="zh-CN" altLang="en-US"/>
              <a:t>三个公式），根据新的预期收益差值公式得到最佳决策。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l"/>
            <a:r>
              <a:rPr lang="zh-CN" altLang="en-US"/>
              <a:t>结果如表所示。</a:t>
            </a:r>
            <a:r>
              <a:rPr lang="zh-CN" altLang="en-US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仅情形六选择不拆解，其他情况均拆解。</a:t>
            </a:r>
            <a:endParaRPr lang="zh-CN" altLang="en-US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第一轮仅对成品进行检测，第二轮所有零配件和成品均进行检测。</a:t>
            </a:r>
            <a:endParaRPr lang="zh-CN" altLang="en-US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由于方案一二设计时进行了大量简化，同时通过上述探究性过程，本文发现问题情境具有以下特点，符合马尔可夫链的无记忆性。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因此本文舍弃方案一二，进行方案三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模型的建立。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--------------------------------------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/>
              <a:t>强调这些条件是通过探索性方案</a:t>
            </a:r>
            <a:r>
              <a:rPr lang="zh-CN" altLang="en-US"/>
              <a:t>得到的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本文使用马尔可夫模型，定义多个状态节点，</a:t>
            </a:r>
            <a:endParaRPr lang="en-US" altLang="zh-CN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设计动作代价矩阵，以 “售出” 状态作为迭代出口，求解问题。</a:t>
            </a:r>
            <a:endParaRPr lang="en-US" altLang="zh-CN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endParaRPr lang="en-US" altLang="zh-CN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-------------------------------------------------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零配件购买与检测成本已确定，且生产过程几乎无耦合，可划分为多个生产结点，且每个生产节点的迁移代价不依赖与其它结点。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 fontAlgn="auto">
              <a:spcBef>
                <a:spcPts val="1200"/>
              </a:spcBef>
              <a:spcAft>
                <a:spcPts val="1200"/>
              </a:spcAft>
            </a:pP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我们考虑使用马尔可夫模型：</a:t>
            </a:r>
            <a:endParaRPr lang="zh-CN" altLang="en-US" b="1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基于对模型的简化，根据生产过程中零配件的购买、检测过程，对于不同生产决策，定义多个状态节点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，表现出所有可能的零件状态。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对于每个状态定义可以进行的动作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A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与相应代价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R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，且代价已经确定（例如检测费用固定），设计对应动作的代价矩阵。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针对不合格零配件的多次拆解复用，考虑第一次拆解后次品率的后验概率；但不考虑多于两次的拆解（沿用相应生产步骤后初次拆解的次品率）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以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售出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状态作为迭代出口，并设置相应代价为售价的相反数。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模型依照右边的状态转移图建立。本文基于零配件状态、成品状态和迭代出口定义了19个状态。</a:t>
            </a:r>
            <a:endParaRPr lang="zh-CN" altLang="en-US"/>
          </a:p>
          <a:p>
            <a:r>
              <a:rPr lang="en-US" altLang="zh-CN"/>
              <a:t>---------------------------</a:t>
            </a:r>
            <a:endParaRPr lang="zh-CN" altLang="en-US"/>
          </a:p>
          <a:p>
            <a:r>
              <a:rPr lang="zh-CN" altLang="en-US"/>
              <a:t>状态图</a:t>
            </a:r>
            <a:r>
              <a:rPr lang="zh-CN" altLang="en-US"/>
              <a:t>更新</a:t>
            </a:r>
            <a:endParaRPr lang="zh-CN" altLang="en-US"/>
          </a:p>
          <a:p>
            <a:r>
              <a:rPr lang="zh-CN" altLang="en-US"/>
              <a:t>状态补充</a:t>
            </a:r>
            <a:r>
              <a:rPr lang="en-US" altLang="zh-CN"/>
              <a:t>2+1</a:t>
            </a:r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根据设计的代价矩阵以及每个动作的迁移概率矩阵，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运用价值迭代法求解贝尔曼方程，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得到初始状态到迭代出口的预期最小代价。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ym typeface="+mn-ea"/>
              </a:rPr>
              <a:t>---------------------------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使用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价值迭代法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求解上式贝尔曼方程。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初始化所有状态的值函数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CMR8"/>
                <a:cs typeface="Cambria Math" panose="02040503050406030204" charset="0"/>
                <a:sym typeface="+mn-ea"/>
              </a:rPr>
              <a:t>0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(S)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Times New Roman" panose="02020603050405020304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对于每个状态，计算采取不同动作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后的成本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C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(S,A)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，再根据状态转移概率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P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SY10"/>
                <a:cs typeface="Cambria Math" panose="02040503050406030204" charset="0"/>
                <a:sym typeface="+mn-ea"/>
              </a:rPr>
              <a:t>|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S, a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)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与将要跳转到的状态对应值函数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，计算跳转到未来状态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’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的期望成本。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针对状态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所有可能的动作，选择使得总成本最小的动作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进行跳转，并更新值函数。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据此得到的最佳决策如表所示</a:t>
            </a:r>
            <a:endParaRPr lang="zh-CN" altLang="en-US"/>
          </a:p>
          <a:p>
            <a:r>
              <a:rPr lang="zh-CN" altLang="en-US"/>
              <a:t>在拆解问题上与方案二一致，仅情形六不拆解不合格品。</a:t>
            </a:r>
            <a:endParaRPr lang="zh-CN" altLang="en-US"/>
          </a:p>
          <a:p>
            <a:r>
              <a:rPr lang="zh-CN" altLang="en-US"/>
              <a:t>而对于零配件和成品检测的决策</a:t>
            </a:r>
            <a:r>
              <a:rPr lang="zh-CN" altLang="en-US"/>
              <a:t>则在方案二的基础上有一定调整。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针对问题三，本文将生产全过程解耦，独立求解每道工序。</a:t>
            </a:r>
            <a:endParaRPr lang="en-US" altLang="zh-CN"/>
          </a:p>
          <a:p>
            <a:r>
              <a:rPr lang="en-US" altLang="zh-CN"/>
              <a:t>适配m轮工序与n个零配件的情境。</a:t>
            </a:r>
            <a:endParaRPr lang="en-US" altLang="zh-CN"/>
          </a:p>
          <a:p>
            <a:r>
              <a:rPr lang="en-US" altLang="zh-CN"/>
              <a:t>--------------------------</a:t>
            </a:r>
            <a:endParaRPr lang="zh-CN" altLang="en-US"/>
          </a:p>
          <a:p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总状态数量随着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变化呈指数增长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零配件状态设定与动作设定相似。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可复用问题二模型与方程，只需调整迁移概率矩阵和代价函数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可以推广到不同的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值，适用于更复杂的生产情境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本文补充3个参数，让每道工序符合问题二的情形，从而复用模型解决问题。</a:t>
            </a:r>
            <a:endParaRPr lang="en-US" altLang="zh-CN"/>
          </a:p>
          <a:p>
            <a:r>
              <a:rPr lang="en-US" altLang="zh-CN"/>
              <a:t>1.首先，设置足够大的市场售价，让整个马尔科夫链的状态转移不会因预期收益为负数而停止。</a:t>
            </a:r>
            <a:endParaRPr lang="en-US" altLang="zh-CN"/>
          </a:p>
          <a:p>
            <a:r>
              <a:rPr lang="en-US" altLang="zh-CN"/>
              <a:t>2.其次，设定足够大的调换费用，使得</a:t>
            </a:r>
            <a:r>
              <a:rPr lang="zh-CN" altLang="en-US"/>
              <a:t>决策</a:t>
            </a:r>
            <a:r>
              <a:rPr lang="en-US" altLang="zh-CN"/>
              <a:t>时一定选择“企业检测”。</a:t>
            </a:r>
            <a:endParaRPr lang="en-US" altLang="zh-CN"/>
          </a:p>
          <a:p>
            <a:r>
              <a:rPr lang="en-US" altLang="zh-CN"/>
              <a:t>最后，通过不断调整售价，使得售价刚好填补预期成本。用预期成本 × 半成品次品率作为购买单价。此过程由模型计算。</a:t>
            </a:r>
            <a:endParaRPr lang="en-US" altLang="zh-CN"/>
          </a:p>
          <a:p>
            <a:r>
              <a:rPr lang="en-US" altLang="zh-CN"/>
              <a:t>-----------------------------------------</a:t>
            </a:r>
            <a:endParaRPr lang="en-US" altLang="zh-CN"/>
          </a:p>
          <a:p>
            <a:r>
              <a:rPr lang="zh-CN" altLang="en-US"/>
              <a:t>为了保持前后工序求解过程的一致性，本文需要求解拼接得到的半成品的次品率和其预</a:t>
            </a:r>
            <a:endParaRPr lang="zh-CN" altLang="en-US"/>
          </a:p>
          <a:p>
            <a:r>
              <a:rPr lang="zh-CN" altLang="en-US"/>
              <a:t>期单价，使其符合零配件具有次品率和购买成本的特征，从而能够作为零配件纳入下一</a:t>
            </a:r>
            <a:endParaRPr lang="zh-CN" altLang="en-US"/>
          </a:p>
          <a:p>
            <a:r>
              <a:rPr lang="zh-CN" altLang="en-US"/>
              <a:t>道生产工序迭代。</a:t>
            </a:r>
            <a:endParaRPr lang="zh-CN" altLang="en-US"/>
          </a:p>
          <a:p>
            <a:endParaRPr lang="zh-CN" altLang="en-US"/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①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半成品的市场售价：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设置足够大的市场售价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，使整个马尔科夫链的状态转移不会因预期收益为负数而停止（但并不以此为实际价值）。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②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半成品的调换损失：半成品实际上并无调换损失，但为保证模型完整仍沿用概念。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设定足够大的调换费用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，使得在设计代价矩阵时一定选择“企业检测”的费用。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③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半成品的“购买单价”：通过不断调整售价，使得状态 </a:t>
            </a:r>
            <a:r>
              <a:rPr lang="zh-CN" altLang="en-US" i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S</a:t>
            </a:r>
            <a:r>
              <a:rPr lang="zh-CN" altLang="en-US" i="1" baseline="-25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0,0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 的预期收益接近于0，此时售价刚好填补预期成本。而此时预期成本是得到一个正品零配件的费用，因此用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预期成本 × 半成品次品率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作为购买单价。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我将从以下四个方面进行讲述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运用拓展的模型求得</a:t>
            </a:r>
            <a:r>
              <a:rPr lang="en-US" altLang="zh-CN"/>
              <a:t>8</a:t>
            </a:r>
            <a:r>
              <a:rPr lang="zh-CN" altLang="en-US"/>
              <a:t>个零件</a:t>
            </a:r>
            <a:r>
              <a:rPr lang="en-US" altLang="zh-CN"/>
              <a:t>2</a:t>
            </a:r>
            <a:r>
              <a:rPr lang="zh-CN" altLang="en-US"/>
              <a:t>道工序时的最佳决策如表所示。</a:t>
            </a:r>
            <a:endParaRPr lang="zh-CN" altLang="en-US"/>
          </a:p>
          <a:p>
            <a:r>
              <a:rPr lang="zh-CN" altLang="en-US"/>
              <a:t>对于所有工序，对成品均进行检测，对不合格成品均及进行拆解。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针对问题四，次品率由定值变为随机变量。</a:t>
            </a:r>
            <a:endParaRPr lang="en-US" altLang="zh-CN" dirty="0"/>
          </a:p>
          <a:p>
            <a:r>
              <a:rPr lang="en-US" altLang="zh-CN" dirty="0"/>
              <a:t>本文选择Beta分布，模拟实际生产次品率波动情形。</a:t>
            </a:r>
            <a:r>
              <a:rPr lang="zh-CN" altLang="en-US" dirty="0"/>
              <a:t>并使用置信区间上下限公式确定置信区间。</a:t>
            </a:r>
            <a:endParaRPr lang="zh-CN" altLang="en-US" dirty="0"/>
          </a:p>
          <a:p>
            <a:r>
              <a:rPr lang="zh-CN" altLang="en-US" dirty="0"/>
              <a:t>考虑到初始时是无信息先验，因此取欧米噶</a:t>
            </a:r>
            <a:r>
              <a:rPr lang="en-US" altLang="zh-CN" dirty="0"/>
              <a:t>=</a:t>
            </a:r>
            <a:r>
              <a:rPr lang="zh-CN" altLang="en-US" dirty="0"/>
              <a:t>伊普西隆</a:t>
            </a:r>
            <a:r>
              <a:rPr lang="en-US" altLang="zh-CN" dirty="0"/>
              <a:t>=1</a:t>
            </a:r>
            <a:endParaRPr lang="en-US" altLang="zh-CN" dirty="0"/>
          </a:p>
          <a:p>
            <a:r>
              <a:rPr lang="en-US" altLang="zh-CN" dirty="0"/>
              <a:t>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问题二三的拓展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次品率的变化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批量的大小变化（不同信度）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考虑到总样本量的选取，本文选择</a:t>
            </a:r>
            <a:r>
              <a:rPr lang="en-US" altLang="zh-CN" dirty="0"/>
              <a:t>沿用问题</a:t>
            </a:r>
            <a:r>
              <a:rPr lang="zh-CN" altLang="en-US" dirty="0"/>
              <a:t>一思路，设置参数带入公式（指一下第一个</a:t>
            </a:r>
            <a:r>
              <a:rPr lang="zh-CN" altLang="en-US" dirty="0"/>
              <a:t>公式）</a:t>
            </a:r>
            <a:r>
              <a:rPr lang="zh-CN" altLang="en-US" dirty="0"/>
              <a:t>后，求得总样本量</a:t>
            </a:r>
            <a:r>
              <a:rPr lang="en-US" altLang="zh-CN" dirty="0"/>
              <a:t>n</a:t>
            </a:r>
            <a:endParaRPr lang="en-US" altLang="zh-CN" dirty="0"/>
          </a:p>
          <a:p>
            <a:r>
              <a:rPr lang="zh-CN" altLang="en-US" dirty="0"/>
              <a:t>并根据抽样次品率，求得次品数</a:t>
            </a:r>
            <a:r>
              <a:rPr lang="en-US" altLang="zh-CN" dirty="0"/>
              <a:t>k</a:t>
            </a:r>
            <a:endParaRPr lang="en-US" altLang="zh-CN" dirty="0"/>
          </a:p>
          <a:p>
            <a:r>
              <a:rPr lang="en-US" altLang="zh-CN" dirty="0"/>
              <a:t>----------------------------------------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求得系列参数后，带入次品率</a:t>
            </a:r>
            <a:r>
              <a:rPr lang="en-US" altLang="zh-CN" dirty="0"/>
              <a:t>Beta</a:t>
            </a:r>
            <a:r>
              <a:rPr lang="zh-CN" altLang="en-US" dirty="0"/>
              <a:t>分布，得到相应信度下，</a:t>
            </a:r>
            <a:r>
              <a:rPr lang="zh-CN" altLang="en-US" dirty="0"/>
              <a:t>零配件次品率的概率分布图像</a:t>
            </a:r>
            <a:r>
              <a:rPr lang="zh-CN" altLang="en-US" dirty="0"/>
              <a:t>如图所示。</a:t>
            </a:r>
            <a:endParaRPr lang="zh-CN" altLang="en-US" dirty="0"/>
          </a:p>
          <a:p>
            <a:r>
              <a:rPr lang="en-US" altLang="zh-CN" dirty="0"/>
              <a:t>-------------------------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同时，基于概率分布更新贝尔曼方程</a:t>
            </a:r>
            <a:r>
              <a:rPr lang="zh-CN" altLang="en-US" dirty="0"/>
              <a:t>，</a:t>
            </a:r>
            <a:r>
              <a:rPr lang="en-US" altLang="zh-CN" dirty="0"/>
              <a:t>本文</a:t>
            </a:r>
            <a:r>
              <a:rPr lang="zh-CN" altLang="en-US" dirty="0"/>
              <a:t>从实际概率分布图像中</a:t>
            </a:r>
            <a:r>
              <a:rPr lang="en-US" altLang="zh-CN" dirty="0"/>
              <a:t>随机抽样10000个样本点，计算其预期代价的平均最小值。</a:t>
            </a:r>
            <a:endParaRPr lang="en-US" altLang="zh-CN" dirty="0"/>
          </a:p>
          <a:p>
            <a:r>
              <a:rPr lang="en-US" altLang="zh-CN" dirty="0"/>
              <a:t>--------------------------------</a:t>
            </a:r>
            <a:endParaRPr lang="en-US" altLang="zh-CN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最后结果如表所示，黑体部分为与问题二决策不同的地方。</a:t>
            </a:r>
            <a:endParaRPr lang="en-US" altLang="zh-CN" dirty="0"/>
          </a:p>
          <a:p>
            <a:r>
              <a:rPr lang="zh-CN" altLang="en-US" dirty="0"/>
              <a:t>在不同信度下，仅情形六</a:t>
            </a:r>
            <a:r>
              <a:rPr lang="zh-CN" altLang="en-US" dirty="0"/>
              <a:t>不对不合格成品进行拆解。</a:t>
            </a:r>
            <a:endParaRPr lang="en-US" altLang="zh-CN" dirty="0"/>
          </a:p>
          <a:p>
            <a:r>
              <a:rPr lang="en-US" altLang="zh-CN" dirty="0"/>
              <a:t>---------------------------------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而问题三的求解结果与之前相同。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可以看出，对于同一分布，取样数量的大小，会影响对实际概率的估计，进而影响决策过程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因此在实际生产中，要根据允许估计误差，设置合理的抽样检测方案，来优化之后的决策。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我们对于本文模型进行上述评价。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我的答辩到这里结束，恳请老师批评指正！（</a:t>
            </a:r>
            <a:r>
              <a:rPr lang="zh-CN" altLang="en-US"/>
              <a:t>翻回上一页）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p>
                <a:r>
                  <a:rPr lang="zh-CN" altLang="en-US"/>
                  <a:t>针对问题一，因为企业实际检验的批量数足够大，本文假设抽样结果为正态分布。</a:t>
                </a:r>
                <a:endParaRPr lang="zh-CN" altLang="en-US"/>
              </a:p>
              <a:p>
                <a:r>
                  <a:rPr lang="zh-CN" altLang="en-US"/>
                  <a:t>在题目要求的两种信度下，本文使用单侧检验进行拟合，结果如右侧两图表示：</a:t>
                </a:r>
                <a:endParaRPr lang="zh-CN" altLang="en-US"/>
              </a:p>
              <a:p>
                <a:r>
                  <a:rPr lang="zh-CN" altLang="en-US"/>
                  <a:t>Z值表示数据点在标准正态分布中，距离均值的标准差的倍数。</a:t>
                </a:r>
                <a:endParaRPr lang="zh-CN" altLang="en-US"/>
              </a:p>
              <a:p>
                <a:endParaRPr lang="zh-CN" altLang="en-US" b="1"/>
              </a:p>
              <a:p>
                <a:r>
                  <a:rPr lang="en-US" altLang="zh-CN" b="1"/>
                  <a:t>----------------------------------------------</a:t>
                </a:r>
                <a:endParaRPr lang="zh-CN" altLang="en-US" b="1"/>
              </a:p>
              <a:p>
                <a:r>
                  <a:rPr lang="zh-CN" altLang="en-US" b="1"/>
                  <a:t>字体大小统一</a:t>
                </a:r>
                <a:endParaRPr lang="zh-CN" altLang="en-US" b="1"/>
              </a:p>
              <a:p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sym typeface="+mn-ea"/>
                  </a:rPr>
                  <a:t>考虑到企业实际生产大量的零配件，批量数和抽样数都足够大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理论次品率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=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供应商标称值 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pPr algn="l"/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Z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α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数据点在标准正态分布中，距离均值的标准差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E   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是估计误差</a:t>
                </a:r>
                <a:endParaRPr lang="zh-CN" altLang="en-US" dirty="0">
                  <a:solidFill>
                    <a:srgbClr val="00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endParaRPr lang="zh-CN" altLang="en-US" b="1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本文设定三个不同的估计误差</a:t>
            </a:r>
            <a:r>
              <a:rPr lang="en-US" altLang="zh-CN"/>
              <a:t>E</a:t>
            </a:r>
            <a:r>
              <a:rPr lang="zh-CN" altLang="en-US"/>
              <a:t>，带入样本量计算公式求得在不同信度下的抽样次数如图所示。</a:t>
            </a:r>
            <a:endParaRPr lang="zh-CN" altLang="en-US"/>
          </a:p>
          <a:p>
            <a:r>
              <a:rPr lang="zh-CN" altLang="en-US"/>
              <a:t>同时，本文对估计误差</a:t>
            </a:r>
            <a:r>
              <a:rPr lang="en-US" altLang="zh-CN"/>
              <a:t>E</a:t>
            </a:r>
            <a:r>
              <a:rPr lang="zh-CN" altLang="en-US"/>
              <a:t>进行了灵敏度分析，结果如图所示。可以发现当估计误差设置较小时灵敏度很</a:t>
            </a:r>
            <a:r>
              <a:rPr lang="zh-CN" altLang="en-US"/>
              <a:t>高。</a:t>
            </a:r>
            <a:endParaRPr lang="zh-CN" altLang="en-US"/>
          </a:p>
          <a:p>
            <a:r>
              <a:rPr lang="zh-CN" altLang="en-US"/>
              <a:t>因此本文</a:t>
            </a:r>
            <a:r>
              <a:rPr lang="zh-CN" altLang="en-US"/>
              <a:t>参照国家统计局给出的数据，最终选择估计误差为</a:t>
            </a:r>
            <a:r>
              <a:rPr lang="en-US" altLang="zh-CN"/>
              <a:t>0.01</a:t>
            </a:r>
            <a:r>
              <a:rPr lang="zh-CN" altLang="en-US"/>
              <a:t>时的抽</a:t>
            </a:r>
            <a:r>
              <a:rPr lang="zh-CN" altLang="en-US"/>
              <a:t>样次数为</a:t>
            </a:r>
            <a:r>
              <a:rPr lang="zh-CN" altLang="en-US"/>
              <a:t>最终结果。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本文设定三个不同的估计误差</a:t>
            </a:r>
            <a:r>
              <a:rPr lang="en-US" altLang="zh-CN">
                <a:sym typeface="+mn-ea"/>
              </a:rPr>
              <a:t>E</a:t>
            </a:r>
            <a:r>
              <a:rPr lang="zh-CN" altLang="en-US">
                <a:sym typeface="+mn-ea"/>
              </a:rPr>
              <a:t>，带入样本量计算公式求得在不同信度下的抽样次数如图所示。</a:t>
            </a:r>
            <a:endParaRPr lang="zh-CN" altLang="en-US"/>
          </a:p>
          <a:p>
            <a:r>
              <a:rPr lang="zh-CN" altLang="en-US">
                <a:sym typeface="+mn-ea"/>
              </a:rPr>
              <a:t>同时，本文对估计误差</a:t>
            </a:r>
            <a:r>
              <a:rPr lang="en-US" altLang="zh-CN">
                <a:sym typeface="+mn-ea"/>
              </a:rPr>
              <a:t>E</a:t>
            </a:r>
            <a:r>
              <a:rPr lang="zh-CN" altLang="en-US">
                <a:sym typeface="+mn-ea"/>
              </a:rPr>
              <a:t>进行了灵敏度分析，结果如图所示。可以发现当估计误差设置较小时灵敏度很高。</a:t>
            </a:r>
            <a:endParaRPr lang="zh-CN" altLang="en-US"/>
          </a:p>
          <a:p>
            <a:r>
              <a:rPr lang="zh-CN" altLang="en-US">
                <a:sym typeface="+mn-ea"/>
              </a:rPr>
              <a:t>因此本文参照国家统计局给出的数据，最终选择估计误差为</a:t>
            </a:r>
            <a:r>
              <a:rPr lang="en-US" altLang="zh-CN">
                <a:sym typeface="+mn-ea"/>
              </a:rPr>
              <a:t>0.01</a:t>
            </a:r>
            <a:r>
              <a:rPr lang="zh-CN" altLang="en-US">
                <a:sym typeface="+mn-ea"/>
              </a:rPr>
              <a:t>时的抽样次数为最终结果。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问题二需要考虑多种决策因素，因此本文对模型进行了以下简化：</a:t>
            </a:r>
            <a:endParaRPr lang="en-US" altLang="zh-CN"/>
          </a:p>
          <a:p>
            <a:r>
              <a:rPr lang="en-US" altLang="zh-CN"/>
              <a:t>本文假设所有流入市场的成品都会正常卖出。</a:t>
            </a:r>
            <a:endParaRPr lang="en-US" altLang="zh-CN"/>
          </a:p>
          <a:p>
            <a:r>
              <a:rPr lang="en-US" altLang="zh-CN"/>
              <a:t>而不合格产品若被顾客退回，需要支付调换损失，可以类比成品的检测费用。</a:t>
            </a:r>
            <a:endParaRPr lang="en-US" altLang="zh-CN"/>
          </a:p>
          <a:p>
            <a:r>
              <a:rPr lang="en-US" altLang="zh-CN"/>
              <a:t>因此，本文不考虑给顾客更换新产品的问题，将“退换货”视作“顾客检测”的方式，</a:t>
            </a:r>
            <a:endParaRPr lang="en-US" altLang="zh-CN"/>
          </a:p>
          <a:p>
            <a:r>
              <a:rPr lang="en-US" altLang="zh-CN"/>
              <a:t>其费用为调换损失x成品次品率；</a:t>
            </a:r>
            <a:endParaRPr lang="en-US" altLang="zh-CN"/>
          </a:p>
          <a:p>
            <a:r>
              <a:rPr lang="en-US" altLang="zh-CN"/>
              <a:t>选取“企业检测”与“顾客检测”中预期费用更少的方案作为实际检测方式，从而简化题目决策。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--------------------------------------------------</a:t>
            </a:r>
            <a:endParaRPr lang="zh-CN" altLang="en-US"/>
          </a:p>
          <a:p>
            <a:r>
              <a:rPr lang="zh-CN" altLang="en-US"/>
              <a:t>探究性方案：为了挖掘</a:t>
            </a:r>
            <a:r>
              <a:rPr lang="en-US" altLang="zh-CN"/>
              <a:t>……</a:t>
            </a:r>
            <a:r>
              <a:rPr lang="zh-CN" altLang="en-US"/>
              <a:t>，进行了</a:t>
            </a:r>
            <a:r>
              <a:rPr lang="en-US" altLang="zh-CN"/>
              <a:t>……</a:t>
            </a:r>
            <a:r>
              <a:rPr lang="zh-CN" altLang="en-US"/>
              <a:t>尝试，得到符合模型使用条件（</a:t>
            </a:r>
            <a:r>
              <a:rPr lang="zh-CN" altLang="en-US"/>
              <a:t>情境）的结论</a:t>
            </a:r>
            <a:endParaRPr lang="zh-CN" altLang="en-US"/>
          </a:p>
          <a:p>
            <a:r>
              <a:rPr lang="zh-CN" altLang="en-US"/>
              <a:t>简化成一两句</a:t>
            </a:r>
            <a:r>
              <a:rPr lang="en-US" altLang="zh-CN"/>
              <a:t>	</a:t>
            </a:r>
            <a:r>
              <a:rPr lang="zh-CN" altLang="en-US"/>
              <a:t>只放结论</a:t>
            </a:r>
            <a:r>
              <a:rPr lang="en-US" altLang="zh-CN"/>
              <a:t>	</a:t>
            </a:r>
            <a:r>
              <a:rPr lang="zh-CN" altLang="en-US"/>
              <a:t>能合并</a:t>
            </a:r>
            <a:r>
              <a:rPr lang="zh-CN" altLang="en-US"/>
              <a:t>就合并</a:t>
            </a:r>
            <a:endParaRPr lang="zh-CN" altLang="en-US"/>
          </a:p>
          <a:p>
            <a:endParaRPr lang="zh-CN" altLang="en-US"/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企业不合格产品退换问题：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企业对于不合格产品需要进行调换；而本模型将调换过程简化，只考虑次品损失而无需考虑给顾客更换新产品的后续质量问题。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此外，本模型以单个产品的预期收益（方案一、二）与成功售出一件合格品的代价（方案三）为决策好坏的评判标准，并不涉及换货所得的新产品（我们将其转化为“新交易”），因而可以对模型作此简化。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/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不合格产品检验问题：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不合格产品可能由企业检验出，也有可能在流入市场后被顾客退回，可以视为付出调换损失作为检测费用的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顾客检测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方式。本模型直接选取两种方式中预期损失更小的方案，减少对于检测方式选择的考虑。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 = 调换损失 × 成品次品率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检测费用 = 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min{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检测成本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, 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}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2.基于先前的生产决策，可以计算零配件后验次品率，以此确定拆解后零配件的“价值”。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当拆解后零配件“价值“高于拆解成本，则选择拆解。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因此，本文利用以下公式，预先判断是否进行拆解。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3.对于检测后的零配件，模型需要考虑是否对其进行标记。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若选择标记零配件检测状态，则若零配件在组装成成品前已经过检测，则拆解后无需再检测；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而若不标记零配件检测状态，则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对拆解不合格品得到的零配件的后验次品概率进行统一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，不考虑其前序生产过程。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本文方案一中并不考虑成品拆解，因此不作讨论；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方案二中选择标记零配件检测状态，避免对合格零配件进行重复检测；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方案三中不标记零配件检测状态，将所有不合格品统一处理，控制模型中状态节点数目，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更加贴近现实中企业的生产过程，降低管理难度和成本。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-----------------------------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不合格产品拆解问题：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基于先前生产步骤（对于零配件的检测），可以计算不合格产品零配件次品率的后验概率，以此确定拆解后零配件的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价值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，预先判断是否应当对次品进行拆解。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（在方案一、二中仍然进行计算；在方案三中预先确定是否拆解。）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当上述成品拆解决策的判断不等式成立时，对不合格产品进行拆解的期望收益更大。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评阅要点：</a:t>
            </a:r>
            <a:endParaRPr lang="zh-CN" altLang="en-US"/>
          </a:p>
          <a:p>
            <a:r>
              <a:rPr lang="zh-CN" altLang="en-US">
                <a:sym typeface="+mn-ea"/>
              </a:rPr>
              <a:t>同时需要注意的是</a:t>
            </a:r>
            <a:r>
              <a:rPr lang="zh-CN" altLang="en-US" b="1">
                <a:sym typeface="+mn-ea"/>
              </a:rPr>
              <a:t>对于次品，拆下来的零件如果已经检测过的话，就不需要再检测。</a:t>
            </a:r>
            <a:r>
              <a:rPr lang="en-US" altLang="zh-CN" b="1">
                <a:sym typeface="+mn-ea"/>
              </a:rPr>
              <a:t>(</a:t>
            </a:r>
            <a:r>
              <a:rPr lang="zh-CN" altLang="en-US" b="1">
                <a:sym typeface="+mn-ea"/>
              </a:rPr>
              <a:t>方案二</a:t>
            </a:r>
            <a:r>
              <a:rPr lang="en-US" altLang="zh-CN" b="1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ym typeface="+mn-ea"/>
              </a:rPr>
              <a:t>拆下来的零件如果没有检测过，或者</a:t>
            </a:r>
            <a:r>
              <a:rPr lang="zh-CN" altLang="en-US" b="1">
                <a:sym typeface="+mn-ea"/>
              </a:rPr>
              <a:t>假设不记录检测结果</a:t>
            </a:r>
            <a:r>
              <a:rPr lang="zh-CN" altLang="en-US">
                <a:sym typeface="+mn-ea"/>
              </a:rPr>
              <a:t>，则需要重新计算拆下来的零件为次品的条件概率。</a:t>
            </a:r>
            <a:endParaRPr lang="zh-CN" altLang="en-US"/>
          </a:p>
          <a:p>
            <a:r>
              <a:rPr lang="zh-CN" altLang="en-US">
                <a:sym typeface="+mn-ea"/>
              </a:rPr>
              <a:t>从零部件管理难度、成本等现实可行性角度对比拉踩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简化</a:t>
            </a:r>
            <a:r>
              <a:rPr lang="en-US" altLang="zh-CN"/>
              <a:t>→</a:t>
            </a:r>
            <a:r>
              <a:rPr lang="zh-CN" altLang="en-US"/>
              <a:t>关键词，不要</a:t>
            </a:r>
            <a:r>
              <a:rPr lang="zh-CN" altLang="en-US"/>
              <a:t>完整句子</a:t>
            </a:r>
            <a:endParaRPr lang="zh-CN" altLang="en-US"/>
          </a:p>
          <a:p>
            <a:endParaRPr lang="zh-CN" altLang="en-US"/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对于次品经过拆解后得到的零配件，根据不同方案的需求，我们分别考虑是否标记检测状态的情况：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标记零配件的检测状态：若零配件在组装成成品之前已经过检测，那么拆解后无需再进行检测，且知晓其一定合格。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不标记零配件的检测状态：不考虑被拆解不合格的生产过程，不记录组装前零配件的检测状态，对于拆解不合格品得到的零配件设置统一后验概率。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方案一并不考虑拆解问题，因此不做讨论；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方案二中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，避免对合格零配件进行重复检测；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方案三中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，将所有不合格品统一处理，控制模型中状态节点数目，更加贴近现实中的企业生产过程，降低管理难度和成本。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方案一二的优化目标为最大预期收益。</a:t>
            </a:r>
            <a:endParaRPr lang="en-US" altLang="zh-CN"/>
          </a:p>
          <a:p>
            <a:r>
              <a:rPr lang="en-US" altLang="zh-CN"/>
              <a:t>方案一不考虑拆解问题；</a:t>
            </a:r>
            <a:endParaRPr lang="en-US" altLang="zh-CN"/>
          </a:p>
          <a:p>
            <a:r>
              <a:rPr lang="en-US" altLang="zh-CN"/>
              <a:t>而方案二考虑拆解问题，是否拆解由拆解决策不等式决定，若拆解，则两轮后每个零配件都被检测过。</a:t>
            </a:r>
            <a:endParaRPr lang="en-US" altLang="zh-CN"/>
          </a:p>
          <a:p>
            <a:r>
              <a:rPr lang="en-US" altLang="zh-CN"/>
              <a:t>--------------------------------------</a:t>
            </a:r>
            <a:endParaRPr lang="zh-CN" altLang="en-US"/>
          </a:p>
          <a:p>
            <a:r>
              <a:rPr lang="zh-CN" altLang="en-US"/>
              <a:t>最大的特色：</a:t>
            </a:r>
            <a:br>
              <a:rPr lang="zh-CN" altLang="en-US"/>
            </a:br>
            <a:r>
              <a:rPr lang="zh-CN" altLang="en-US"/>
              <a:t>方案一：不考虑拆解</a:t>
            </a:r>
            <a:endParaRPr lang="zh-CN" altLang="en-US"/>
          </a:p>
          <a:p>
            <a:r>
              <a:rPr lang="zh-CN" altLang="en-US"/>
              <a:t>方案二：拆解问题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由拆解决策不等式确定；且两轮中一定对每个零配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件都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进行检测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具体公式如ppt所示，X为决策变量，p为次品率。</a:t>
            </a:r>
            <a:endParaRPr lang="zh-CN" altLang="en-US"/>
          </a:p>
          <a:p>
            <a:r>
              <a:rPr lang="zh-CN" altLang="en-US"/>
              <a:t>通过穷举所有可能决策方案，选取预期收益差值最大的决策</a:t>
            </a:r>
            <a:r>
              <a:rPr lang="zh-CN" altLang="en-US"/>
              <a:t>方案为最佳决策。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54.xml"/><Relationship Id="rId5" Type="http://schemas.openxmlformats.org/officeDocument/2006/relationships/image" Target="../media/image8.png"/><Relationship Id="rId4" Type="http://schemas.openxmlformats.org/officeDocument/2006/relationships/tags" Target="../tags/tag53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wmf"/><Relationship Id="rId6" Type="http://schemas.openxmlformats.org/officeDocument/2006/relationships/oleObject" Target="../embeddings/oleObject5.bin"/><Relationship Id="rId5" Type="http://schemas.openxmlformats.org/officeDocument/2006/relationships/tags" Target="../tags/tag56.xml"/><Relationship Id="rId4" Type="http://schemas.openxmlformats.org/officeDocument/2006/relationships/image" Target="../media/image8.png"/><Relationship Id="rId3" Type="http://schemas.openxmlformats.org/officeDocument/2006/relationships/tags" Target="../tags/tag55.xml"/><Relationship Id="rId2" Type="http://schemas.microsoft.com/office/2007/relationships/hdphoto" Target="../media/image12.wdp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58.xml"/><Relationship Id="rId5" Type="http://schemas.openxmlformats.org/officeDocument/2006/relationships/image" Target="../media/image8.png"/><Relationship Id="rId4" Type="http://schemas.openxmlformats.org/officeDocument/2006/relationships/tags" Target="../tags/tag57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image" Target="../media/image23.wmf"/><Relationship Id="rId7" Type="http://schemas.openxmlformats.org/officeDocument/2006/relationships/oleObject" Target="../embeddings/oleObject6.bin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3" Type="http://schemas.openxmlformats.org/officeDocument/2006/relationships/notesSlide" Target="../notesSlides/notesSlide15.xml"/><Relationship Id="rId12" Type="http://schemas.openxmlformats.org/officeDocument/2006/relationships/vmlDrawing" Target="../drawings/vmlDrawing6.v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image" Target="../media/image26.png"/><Relationship Id="rId6" Type="http://schemas.openxmlformats.org/officeDocument/2006/relationships/image" Target="../media/image2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7" Type="http://schemas.openxmlformats.org/officeDocument/2006/relationships/notesSlide" Target="../notesSlides/notesSlide16.xml"/><Relationship Id="rId16" Type="http://schemas.openxmlformats.org/officeDocument/2006/relationships/vmlDrawing" Target="../drawings/vmlDrawing7.v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0" Type="http://schemas.openxmlformats.org/officeDocument/2006/relationships/notesSlide" Target="../notesSlides/notesSlide18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3.png"/><Relationship Id="rId37" Type="http://schemas.openxmlformats.org/officeDocument/2006/relationships/notesSlide" Target="../notesSlides/notesSlide2.xml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8.png"/><Relationship Id="rId34" Type="http://schemas.openxmlformats.org/officeDocument/2006/relationships/image" Target="../media/image4.png"/><Relationship Id="rId33" Type="http://schemas.openxmlformats.org/officeDocument/2006/relationships/tags" Target="../tags/tag30.xml"/><Relationship Id="rId32" Type="http://schemas.openxmlformats.org/officeDocument/2006/relationships/tags" Target="../tags/tag29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tags" Target="../tags/tag1.xml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image" Target="../media/image7.jpe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wmf"/><Relationship Id="rId8" Type="http://schemas.openxmlformats.org/officeDocument/2006/relationships/oleObject" Target="../embeddings/oleObject10.bin"/><Relationship Id="rId7" Type="http://schemas.openxmlformats.org/officeDocument/2006/relationships/image" Target="../media/image36.wmf"/><Relationship Id="rId6" Type="http://schemas.openxmlformats.org/officeDocument/2006/relationships/oleObject" Target="../embeddings/oleObject9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4" Type="http://schemas.openxmlformats.org/officeDocument/2006/relationships/notesSlide" Target="../notesSlides/notesSlide21.xml"/><Relationship Id="rId13" Type="http://schemas.openxmlformats.org/officeDocument/2006/relationships/vmlDrawing" Target="../drawings/vmlDrawing8.v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8.wmf"/><Relationship Id="rId10" Type="http://schemas.openxmlformats.org/officeDocument/2006/relationships/oleObject" Target="../embeddings/oleObject11.bin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9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4" Type="http://schemas.openxmlformats.org/officeDocument/2006/relationships/notesSlide" Target="../notesSlides/notesSlide22.xml"/><Relationship Id="rId13" Type="http://schemas.openxmlformats.org/officeDocument/2006/relationships/vmlDrawing" Target="../drawings/vmlDrawing9.v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2.wmf"/><Relationship Id="rId10" Type="http://schemas.openxmlformats.org/officeDocument/2006/relationships/oleObject" Target="../embeddings/oleObject13.bin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vmlDrawing" Target="../drawings/vmlDrawing10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4.bin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.bin"/><Relationship Id="rId8" Type="http://schemas.openxmlformats.org/officeDocument/2006/relationships/image" Target="../media/image8.png"/><Relationship Id="rId7" Type="http://schemas.openxmlformats.org/officeDocument/2006/relationships/tags" Target="../tags/tag33.xml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32.xml"/><Relationship Id="rId24" Type="http://schemas.openxmlformats.org/officeDocument/2006/relationships/notesSlide" Target="../notesSlides/notesSlide3.xml"/><Relationship Id="rId23" Type="http://schemas.openxmlformats.org/officeDocument/2006/relationships/vmlDrawing" Target="../drawings/vmlDrawing1.v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44.xml"/><Relationship Id="rId20" Type="http://schemas.openxmlformats.org/officeDocument/2006/relationships/tags" Target="../tags/tag43.xml"/><Relationship Id="rId2" Type="http://schemas.openxmlformats.org/officeDocument/2006/relationships/image" Target="../media/image9.png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image" Target="../media/image13.wmf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4" Type="http://schemas.openxmlformats.org/officeDocument/2006/relationships/tags" Target="../tags/tag45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image" Target="../media/image8.png"/><Relationship Id="rId3" Type="http://schemas.openxmlformats.org/officeDocument/2006/relationships/tags" Target="../tags/tag46.xml"/><Relationship Id="rId2" Type="http://schemas.microsoft.com/office/2007/relationships/hdphoto" Target="../media/image12.wdp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wmf"/><Relationship Id="rId6" Type="http://schemas.openxmlformats.org/officeDocument/2006/relationships/oleObject" Target="../embeddings/oleObject4.bin"/><Relationship Id="rId5" Type="http://schemas.openxmlformats.org/officeDocument/2006/relationships/tags" Target="../tags/tag52.xml"/><Relationship Id="rId4" Type="http://schemas.openxmlformats.org/officeDocument/2006/relationships/image" Target="../media/image8.png"/><Relationship Id="rId3" Type="http://schemas.openxmlformats.org/officeDocument/2006/relationships/tags" Target="../tags/tag51.xml"/><Relationship Id="rId2" Type="http://schemas.microsoft.com/office/2007/relationships/hdphoto" Target="../media/image12.wdp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9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0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685306" y="2773240"/>
            <a:ext cx="10821387" cy="1550292"/>
            <a:chOff x="-882405" y="2920911"/>
            <a:chExt cx="9588871" cy="1550292"/>
          </a:xfrm>
        </p:grpSpPr>
        <p:sp>
          <p:nvSpPr>
            <p:cNvPr id="12" name="Rectangle 9"/>
            <p:cNvSpPr/>
            <p:nvPr/>
          </p:nvSpPr>
          <p:spPr>
            <a:xfrm>
              <a:off x="-882405" y="2920911"/>
              <a:ext cx="9588871" cy="768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基于马尔可夫决策与抽样检测概率分布的 </a:t>
              </a:r>
              <a:endParaRPr lang="en-US" altLang="zh-CN" sz="4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Rectangle 10"/>
            <p:cNvSpPr/>
            <p:nvPr/>
          </p:nvSpPr>
          <p:spPr>
            <a:xfrm>
              <a:off x="-664025" y="3826043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企业最优生产决策</a:t>
              </a:r>
              <a:endParaRPr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4" name="直接连接符 13"/>
          <p:cNvCxnSpPr>
            <a:endCxn id="16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15" name="直接连接符 14"/>
          <p:cNvCxnSpPr>
            <a:stCxn id="16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9835" y="1229995"/>
            <a:ext cx="7625715" cy="39014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48055" y="5281930"/>
            <a:ext cx="56292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在六种情形下，均只对成品进行检测。</a:t>
            </a:r>
            <a:endParaRPr lang="en-US" altLang="zh-CN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211820" y="2695734"/>
            <a:ext cx="3228975" cy="1715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成品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实际的</a:t>
            </a: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合格率</a:t>
            </a:r>
            <a:endParaRPr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315720" y="2598896"/>
          <a:ext cx="6749415" cy="1909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2717800" imgH="774065" progId="Equation.DSMT4">
                  <p:embed/>
                </p:oleObj>
              </mc:Choice>
              <mc:Fallback>
                <p:oleObj name="" r:id="rId6" imgW="2717800" imgH="774065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15720" y="2598896"/>
                        <a:ext cx="6749415" cy="1909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圆角矩形 9"/>
          <p:cNvSpPr/>
          <p:nvPr/>
        </p:nvSpPr>
        <p:spPr>
          <a:xfrm>
            <a:off x="1315720" y="3863340"/>
            <a:ext cx="9147810" cy="54800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463530" y="3907155"/>
            <a:ext cx="20059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C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优化目标</a:t>
            </a:r>
            <a:endParaRPr lang="zh-CN" altLang="en-US" sz="2400">
              <a:solidFill>
                <a:srgbClr val="C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1509395"/>
            <a:ext cx="11844000" cy="366762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4655" y="5281930"/>
            <a:ext cx="114427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仅情形六选择不拆解，其他情况均</a:t>
            </a:r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拆解。</a:t>
            </a:r>
            <a:endParaRPr lang="zh-CN" altLang="en-US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第一轮仅对成品进行检测，第二轮所有零配件和成品均</a:t>
            </a:r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进行检测。</a:t>
            </a:r>
            <a:endParaRPr lang="zh-CN" altLang="en-US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89685" y="1892935"/>
            <a:ext cx="70923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零配件购买与检测成本已确定。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生产过程各决策彼此独立，无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耦合。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生产过程依据零配件状态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可划分多个生产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生产状态的转移不依赖于先前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适用条件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5200" y="1193800"/>
            <a:ext cx="10327005" cy="4323715"/>
          </a:xfrm>
          <a:prstGeom prst="rect">
            <a:avLst/>
          </a:prstGeom>
        </p:spPr>
        <p:txBody>
          <a:bodyPr>
            <a:noAutofit/>
          </a:bodyPr>
          <a:p>
            <a:pPr indent="457200" fontAlgn="auto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因此考虑使用马尔可夫模型：</a:t>
            </a:r>
            <a:endParaRPr lang="zh-CN" altLang="en-US" sz="2400" b="1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根据生产过程中零配件的购买、检测过程，定义多个状态节点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，表示零件所有可能状态。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对于每个状态定义可行动作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A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与相应代价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C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，并计算动作代价矩阵。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考虑不合格零配件第一次拆解后次品率的后验概率；但不考虑多于两次的拆解（沿用相应生产步骤后初次拆解的次品率）。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以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“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售出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”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状态作为迭代出口，并设定相应代价为售价的相反数。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36" name="圆角矩形 6"/>
          <p:cNvSpPr/>
          <p:nvPr>
            <p:custDataLst>
              <p:tags r:id="rId5"/>
            </p:custDataLst>
          </p:nvPr>
        </p:nvSpPr>
        <p:spPr>
          <a:xfrm>
            <a:off x="414020" y="1019175"/>
            <a:ext cx="396240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355219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状态定义及</a:t>
            </a:r>
            <a:r>
              <a:rPr lang="zh-CN" altLang="en-US" sz="2400" dirty="0">
                <a:solidFill>
                  <a:schemeClr val="bg1"/>
                </a:solidFill>
              </a:rPr>
              <a:t>状态转移图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56000" y="7539355"/>
            <a:ext cx="5080000" cy="606425"/>
          </a:xfrm>
          <a:prstGeom prst="rect">
            <a:avLst/>
          </a:prstGeom>
        </p:spPr>
        <p:txBody>
          <a:bodyPr/>
          <a:p>
            <a:endParaRPr sz="1600"/>
          </a:p>
        </p:txBody>
      </p:sp>
      <p:sp>
        <p:nvSpPr>
          <p:cNvPr id="30" name="文本框 29"/>
          <p:cNvSpPr txBox="1"/>
          <p:nvPr/>
        </p:nvSpPr>
        <p:spPr>
          <a:xfrm>
            <a:off x="599440" y="1701800"/>
            <a:ext cx="26917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定义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en-US" altLang="zh-CN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j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76830" y="1534795"/>
          <a:ext cx="648335" cy="683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7" imgW="228600" imgH="241300" progId="Equation.KSEE3">
                  <p:embed/>
                </p:oleObj>
              </mc:Choice>
              <mc:Fallback>
                <p:oleObj name="" r:id="rId7" imgW="2286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76830" y="1534795"/>
                        <a:ext cx="648335" cy="683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表格 41"/>
          <p:cNvGraphicFramePr/>
          <p:nvPr>
            <p:custDataLst>
              <p:tags r:id="rId9"/>
            </p:custDataLst>
          </p:nvPr>
        </p:nvGraphicFramePr>
        <p:xfrm>
          <a:off x="853440" y="3192780"/>
          <a:ext cx="6003925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65"/>
                <a:gridCol w="1096645"/>
                <a:gridCol w="1462405"/>
                <a:gridCol w="1462405"/>
                <a:gridCol w="1462405"/>
              </a:tblGrid>
              <a:tr h="30289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2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3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i=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未拥有零配件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拥有未检测的零配件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j=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未拥有零配件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拥有未检测的零配件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3291205" y="1648460"/>
            <a:ext cx="498602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0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未拥有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未检测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购买得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过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由不合格品拆解得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185" y="844550"/>
            <a:ext cx="4389004" cy="60120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510790" y="1545273"/>
            <a:ext cx="780415" cy="66294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99440" y="5633720"/>
            <a:ext cx="6096000" cy="420370"/>
            <a:chOff x="944" y="8696"/>
            <a:chExt cx="9600" cy="662"/>
          </a:xfrm>
        </p:grpSpPr>
        <p:sp>
          <p:nvSpPr>
            <p:cNvPr id="16" name="文本框 15"/>
            <p:cNvSpPr txBox="1"/>
            <p:nvPr/>
          </p:nvSpPr>
          <p:spPr>
            <a:xfrm>
              <a:off x="944" y="8698"/>
              <a:ext cx="9600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定义成品状态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不合格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合格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迭代出口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售出</a:t>
              </a:r>
              <a:endPara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3696" y="8696"/>
              <a:ext cx="1464" cy="6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780" y="8696"/>
              <a:ext cx="1081" cy="6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429" y="8698"/>
              <a:ext cx="1081" cy="6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19125" y="1798638"/>
          <a:ext cx="5942330" cy="946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2895600" imgH="457200" progId="Equation.DSMT4">
                  <p:embed/>
                </p:oleObj>
              </mc:Choice>
              <mc:Fallback>
                <p:oleObj name="" r:id="rId5" imgW="2895600" imgH="4572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9125" y="1798638"/>
                        <a:ext cx="5942330" cy="946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92430" y="2908935"/>
            <a:ext cx="6990080" cy="31921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使用</a:t>
            </a: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价值迭代法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求解上式贝尔曼方程。 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初始化所有状态的值函数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V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0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(S)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和损失因子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γ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对于每个状态，计算动作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A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的成本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C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(S,A)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与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跳转到未来状态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S’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的期望成本。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考虑状态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S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所有可能的动作，更新值函数。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最终得到初始状态到迭代出口的预期最小代价。 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545" y="5099050"/>
            <a:ext cx="4401185" cy="105854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727950" y="4366260"/>
            <a:ext cx="3760470" cy="494665"/>
            <a:chOff x="11411" y="6813"/>
            <a:chExt cx="5922" cy="779"/>
          </a:xfrm>
        </p:grpSpPr>
        <p:sp>
          <p:nvSpPr>
            <p:cNvPr id="15" name="圆角矩形 6"/>
            <p:cNvSpPr/>
            <p:nvPr>
              <p:custDataLst>
                <p:tags r:id="rId8"/>
              </p:custDataLst>
            </p:nvPr>
          </p:nvSpPr>
          <p:spPr>
            <a:xfrm>
              <a:off x="11411" y="6813"/>
              <a:ext cx="429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占位符 5"/>
            <p:cNvSpPr txBox="1"/>
            <p:nvPr>
              <p:custDataLst>
                <p:tags r:id="rId9"/>
              </p:custDataLst>
            </p:nvPr>
          </p:nvSpPr>
          <p:spPr>
            <a:xfrm>
              <a:off x="11739" y="6866"/>
              <a:ext cx="5594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代价函数</a:t>
              </a:r>
              <a:r>
                <a:rPr lang="en-US" altLang="zh-CN" sz="2400" dirty="0">
                  <a:solidFill>
                    <a:schemeClr val="bg1"/>
                  </a:solidFill>
                </a:rPr>
                <a:t>C</a:t>
              </a:r>
              <a:r>
                <a:rPr lang="zh-CN" altLang="en-US" sz="2400" dirty="0">
                  <a:solidFill>
                    <a:schemeClr val="bg1"/>
                  </a:solidFill>
                </a:rPr>
                <a:t>(s,a)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7950" y="2105025"/>
            <a:ext cx="4463415" cy="188722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789545" y="1734820"/>
            <a:ext cx="27743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检测零配件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2”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动作为例</a:t>
            </a:r>
            <a:endParaRPr lang="zh-CN" altLang="en-US"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圆角矩形 6"/>
          <p:cNvSpPr/>
          <p:nvPr>
            <p:custDataLst>
              <p:tags r:id="rId11"/>
            </p:custDataLst>
          </p:nvPr>
        </p:nvSpPr>
        <p:spPr>
          <a:xfrm>
            <a:off x="7727950" y="1239520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占位符 5"/>
          <p:cNvSpPr txBox="1"/>
          <p:nvPr>
            <p:custDataLst>
              <p:tags r:id="rId12"/>
            </p:custDataLst>
          </p:nvPr>
        </p:nvSpPr>
        <p:spPr>
          <a:xfrm>
            <a:off x="7936230" y="1273175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迁移概率矩阵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圆角矩形 6"/>
          <p:cNvSpPr/>
          <p:nvPr>
            <p:custDataLst>
              <p:tags r:id="rId1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1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贝尔曼方程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0015"/>
          <a:stretch>
            <a:fillRect/>
          </a:stretch>
        </p:blipFill>
        <p:spPr>
          <a:xfrm>
            <a:off x="1127760" y="1061085"/>
            <a:ext cx="9685655" cy="454152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3705" y="5725795"/>
            <a:ext cx="11442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在拆解问题上与方案二一致，仅情形六不拆解</a:t>
            </a:r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不合格品。</a:t>
            </a:r>
            <a:endParaRPr lang="zh-CN" altLang="en-US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12252"/>
          <a:stretch>
            <a:fillRect/>
          </a:stretch>
        </p:blipFill>
        <p:spPr>
          <a:xfrm>
            <a:off x="188913" y="950595"/>
            <a:ext cx="4003675" cy="252412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 rot="16200000">
            <a:off x="4736465" y="1860790"/>
            <a:ext cx="294640" cy="792000"/>
          </a:xfrm>
          <a:prstGeom prst="downArrow">
            <a:avLst/>
          </a:prstGeom>
          <a:solidFill>
            <a:srgbClr val="4E90A2"/>
          </a:solidFill>
          <a:ln>
            <a:solidFill>
              <a:srgbClr val="327F9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grpSp>
        <p:nvGrpSpPr>
          <p:cNvPr id="26" name="组合 25"/>
          <p:cNvGrpSpPr/>
          <p:nvPr/>
        </p:nvGrpSpPr>
        <p:grpSpPr>
          <a:xfrm>
            <a:off x="5523865" y="968375"/>
            <a:ext cx="6461760" cy="2576195"/>
            <a:chOff x="523" y="5736"/>
            <a:chExt cx="10176" cy="405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" y="5906"/>
              <a:ext cx="4481" cy="18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2" y="5902"/>
              <a:ext cx="4479" cy="173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" y="8359"/>
              <a:ext cx="4479" cy="112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6" y="8022"/>
              <a:ext cx="4190" cy="156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523" y="5736"/>
              <a:ext cx="10176" cy="4057"/>
            </a:xfrm>
            <a:prstGeom prst="rect">
              <a:avLst/>
            </a:prstGeom>
            <a:ln>
              <a:solidFill>
                <a:srgbClr val="327F93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332105" y="970915"/>
            <a:ext cx="3860800" cy="2571750"/>
          </a:xfrm>
          <a:prstGeom prst="rect">
            <a:avLst/>
          </a:prstGeom>
          <a:ln>
            <a:solidFill>
              <a:srgbClr val="4E90A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08685" y="4622165"/>
            <a:ext cx="103835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可行性：可由模型赋予半成品成本与次品率，复用问题二模型</a:t>
            </a:r>
            <a:endParaRPr lang="en-US" altLang="zh-CN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必要性：适配不同的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m(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工序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n(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值，可推广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到更复杂的生产情境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8110" y="3811905"/>
            <a:ext cx="10211435" cy="775335"/>
            <a:chOff x="186" y="6189"/>
            <a:chExt cx="16081" cy="1221"/>
          </a:xfrm>
        </p:grpSpPr>
        <p:sp>
          <p:nvSpPr>
            <p:cNvPr id="8" name="文本框 7"/>
            <p:cNvSpPr txBox="1"/>
            <p:nvPr/>
          </p:nvSpPr>
          <p:spPr>
            <a:xfrm>
              <a:off x="9035" y="6686"/>
              <a:ext cx="723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457200" algn="l">
                <a:lnSpc>
                  <a:spcPct val="100000"/>
                </a:lnSpc>
              </a:pP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状态数较少，</a:t>
              </a: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模型简化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693" y="6189"/>
              <a:ext cx="5886" cy="1092"/>
              <a:chOff x="4876" y="6397"/>
              <a:chExt cx="5886" cy="1092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4876" y="6397"/>
                <a:ext cx="5886" cy="6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2000">
                    <a:solidFill>
                      <a:srgbClr val="000000"/>
                    </a:solidFill>
                    <a:latin typeface="Cambria Math" panose="02040503050406030204" charset="0"/>
                    <a:ea typeface="微软雅黑" panose="020B0503020204020204" charset="-122"/>
                    <a:sym typeface="+mn-ea"/>
                  </a:rPr>
                  <a:t>拆成多个子树</a:t>
                </a:r>
                <a:endPara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24" name="下箭头 23"/>
              <p:cNvSpPr/>
              <p:nvPr/>
            </p:nvSpPr>
            <p:spPr>
              <a:xfrm rot="16200000">
                <a:off x="7587" y="5573"/>
                <a:ext cx="464" cy="3368"/>
              </a:xfrm>
              <a:prstGeom prst="downArrow">
                <a:avLst/>
              </a:prstGeom>
              <a:solidFill>
                <a:srgbClr val="4E90A2"/>
              </a:solidFill>
              <a:ln>
                <a:solidFill>
                  <a:srgbClr val="327F93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000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86" y="6686"/>
              <a:ext cx="6051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状态数多，模型复杂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20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参数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设定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23875" y="2295525"/>
          <a:ext cx="654748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86765"/>
                <a:gridCol w="786765"/>
              </a:tblGrid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配件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</a:t>
                      </a: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购买单价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装配成本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市场售价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调换损失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拆解费用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①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②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③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9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注：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表示题中已经给出数据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486650" y="1779270"/>
            <a:ext cx="4370070" cy="3756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①半成品的市场售价：设置足够大的市场售价。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②半成品的调换损失：半成品实际上并无调换损失，但沿用概念，设定足够大的调换费用。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③半成品的“购买单价”：由模型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确定购买单价。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08645" cy="6858000"/>
          </a:xfrm>
          <a:prstGeom prst="rect">
            <a:avLst/>
          </a:prstGeom>
        </p:spPr>
      </p:pic>
      <p:sp>
        <p:nvSpPr>
          <p:cNvPr id="4" name="PA-矩形 8"/>
          <p:cNvSpPr/>
          <p:nvPr>
            <p:custDataLst>
              <p:tags r:id="rId3"/>
            </p:custDataLst>
          </p:nvPr>
        </p:nvSpPr>
        <p:spPr>
          <a:xfrm>
            <a:off x="0" y="0"/>
            <a:ext cx="5208645" cy="6872990"/>
          </a:xfrm>
          <a:prstGeom prst="rect">
            <a:avLst/>
          </a:prstGeom>
          <a:gradFill flip="none" rotWithShape="1">
            <a:gsLst>
              <a:gs pos="100000">
                <a:srgbClr val="03617A">
                  <a:alpha val="62000"/>
                </a:srgbClr>
              </a:gs>
              <a:gs pos="0">
                <a:srgbClr val="03617A">
                  <a:alpha val="62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1730" y="1791519"/>
            <a:ext cx="6831989" cy="5969958"/>
          </a:xfrm>
          <a:prstGeom prst="rect">
            <a:avLst/>
          </a:prstGeom>
        </p:spPr>
      </p:pic>
      <p:grpSp>
        <p:nvGrpSpPr>
          <p:cNvPr id="5" name="PA-组合 20"/>
          <p:cNvGrpSpPr/>
          <p:nvPr>
            <p:custDataLst>
              <p:tags r:id="rId5"/>
            </p:custDataLst>
          </p:nvPr>
        </p:nvGrpSpPr>
        <p:grpSpPr>
          <a:xfrm>
            <a:off x="6032739" y="1506205"/>
            <a:ext cx="672405" cy="923330"/>
            <a:chOff x="7138670" y="1012807"/>
            <a:chExt cx="672405" cy="923330"/>
          </a:xfrm>
        </p:grpSpPr>
        <p:sp>
          <p:nvSpPr>
            <p:cNvPr id="6" name="PA-任意多边形 9"/>
            <p:cNvSpPr/>
            <p:nvPr>
              <p:custDataLst>
                <p:tags r:id="rId6"/>
              </p:custDataLst>
            </p:nvPr>
          </p:nvSpPr>
          <p:spPr>
            <a:xfrm>
              <a:off x="7138670" y="1555752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PA-文本框 13"/>
            <p:cNvSpPr txBox="1"/>
            <p:nvPr>
              <p:custDataLst>
                <p:tags r:id="rId7"/>
              </p:custDataLst>
            </p:nvPr>
          </p:nvSpPr>
          <p:spPr>
            <a:xfrm>
              <a:off x="7186365" y="1012807"/>
              <a:ext cx="624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54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endParaRPr lang="zh-CN" altLang="en-US" sz="54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8" name="PA-组合 19"/>
          <p:cNvGrpSpPr/>
          <p:nvPr>
            <p:custDataLst>
              <p:tags r:id="rId8"/>
            </p:custDataLst>
          </p:nvPr>
        </p:nvGrpSpPr>
        <p:grpSpPr>
          <a:xfrm>
            <a:off x="6032739" y="2617813"/>
            <a:ext cx="672405" cy="830997"/>
            <a:chOff x="7138670" y="2490624"/>
            <a:chExt cx="672405" cy="830997"/>
          </a:xfrm>
        </p:grpSpPr>
        <p:sp>
          <p:nvSpPr>
            <p:cNvPr id="9" name="PA-任意多边形 10"/>
            <p:cNvSpPr/>
            <p:nvPr>
              <p:custDataLst>
                <p:tags r:id="rId9"/>
              </p:custDataLst>
            </p:nvPr>
          </p:nvSpPr>
          <p:spPr>
            <a:xfrm>
              <a:off x="7138670" y="2967858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PA-文本框 14"/>
            <p:cNvSpPr txBox="1"/>
            <p:nvPr>
              <p:custDataLst>
                <p:tags r:id="rId10"/>
              </p:custDataLst>
            </p:nvPr>
          </p:nvSpPr>
          <p:spPr>
            <a:xfrm>
              <a:off x="7186365" y="2490624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2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1" name="PA-任意多边形 11"/>
          <p:cNvSpPr/>
          <p:nvPr>
            <p:custDataLst>
              <p:tags r:id="rId11"/>
            </p:custDataLst>
          </p:nvPr>
        </p:nvSpPr>
        <p:spPr>
          <a:xfrm>
            <a:off x="6032739" y="4131791"/>
            <a:ext cx="360050" cy="20252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 h 6858000"/>
              <a:gd name="connsiteX3" fmla="*/ 8438627 w 12192000"/>
              <a:gd name="connsiteY3" fmla="*/ 1 h 6858000"/>
              <a:gd name="connsiteX4" fmla="*/ 12192000 w 12192000"/>
              <a:gd name="connsiteY4" fmla="*/ 5623285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8438627" y="1"/>
                </a:lnTo>
                <a:lnTo>
                  <a:pt x="12192000" y="5623285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">
                <a:srgbClr val="03617A"/>
              </a:gs>
              <a:gs pos="72000">
                <a:srgbClr val="03617A">
                  <a:alpha val="40000"/>
                </a:srgbClr>
              </a:gs>
              <a:gs pos="100000">
                <a:srgbClr val="03617A">
                  <a:alpha val="0"/>
                </a:srgbClr>
              </a:gs>
            </a:gsLst>
            <a:lin ang="84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PA-文本框 15"/>
          <p:cNvSpPr txBox="1"/>
          <p:nvPr>
            <p:custDataLst>
              <p:tags r:id="rId12"/>
            </p:custDataLst>
          </p:nvPr>
        </p:nvSpPr>
        <p:spPr>
          <a:xfrm>
            <a:off x="6080434" y="3637087"/>
            <a:ext cx="62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3</a:t>
            </a:r>
            <a:endParaRPr lang="zh-CN" altLang="en-US" sz="4800" b="1" i="1" dirty="0">
              <a:solidFill>
                <a:srgbClr val="03617A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3" name="PA-组合 17"/>
          <p:cNvGrpSpPr/>
          <p:nvPr>
            <p:custDataLst>
              <p:tags r:id="rId13"/>
            </p:custDataLst>
          </p:nvPr>
        </p:nvGrpSpPr>
        <p:grpSpPr>
          <a:xfrm>
            <a:off x="6032739" y="4656362"/>
            <a:ext cx="672405" cy="830997"/>
            <a:chOff x="7138670" y="5303103"/>
            <a:chExt cx="672405" cy="830997"/>
          </a:xfrm>
        </p:grpSpPr>
        <p:sp>
          <p:nvSpPr>
            <p:cNvPr id="14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7138670" y="5792070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5" name="PA-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7186365" y="5303103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4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6" name="PA-文本框 21"/>
          <p:cNvSpPr txBox="1"/>
          <p:nvPr>
            <p:custDataLst>
              <p:tags r:id="rId16"/>
            </p:custDataLst>
          </p:nvPr>
        </p:nvSpPr>
        <p:spPr>
          <a:xfrm>
            <a:off x="6851015" y="1818005"/>
            <a:ext cx="477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模型分析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7" name="PA-文本框 22"/>
          <p:cNvSpPr txBox="1"/>
          <p:nvPr>
            <p:custDataLst>
              <p:tags r:id="rId17"/>
            </p:custDataLst>
          </p:nvPr>
        </p:nvSpPr>
        <p:spPr>
          <a:xfrm>
            <a:off x="6851015" y="2834957"/>
            <a:ext cx="5131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模型建立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8" name="PA-文本框 23"/>
          <p:cNvSpPr txBox="1"/>
          <p:nvPr>
            <p:custDataLst>
              <p:tags r:id="rId18"/>
            </p:custDataLst>
          </p:nvPr>
        </p:nvSpPr>
        <p:spPr>
          <a:xfrm>
            <a:off x="6851015" y="3825365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模型求解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9" name="PA-文本框 24"/>
          <p:cNvSpPr txBox="1"/>
          <p:nvPr>
            <p:custDataLst>
              <p:tags r:id="rId19"/>
            </p:custDataLst>
          </p:nvPr>
        </p:nvSpPr>
        <p:spPr>
          <a:xfrm>
            <a:off x="6851015" y="4841027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结果分析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7611" y="1592658"/>
            <a:ext cx="4378398" cy="3207306"/>
            <a:chOff x="1043940" y="2140627"/>
            <a:chExt cx="4000500" cy="2930484"/>
          </a:xfrm>
        </p:grpSpPr>
        <p:sp>
          <p:nvSpPr>
            <p:cNvPr id="30" name="PA-右中括号 1"/>
            <p:cNvSpPr/>
            <p:nvPr>
              <p:custDataLst>
                <p:tags r:id="rId20"/>
              </p:custDataLst>
            </p:nvPr>
          </p:nvSpPr>
          <p:spPr>
            <a:xfrm rot="16200000">
              <a:off x="2712720" y="1310047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1" name="PA-右中括号 3"/>
            <p:cNvSpPr/>
            <p:nvPr>
              <p:custDataLst>
                <p:tags r:id="rId21"/>
              </p:custDataLst>
            </p:nvPr>
          </p:nvSpPr>
          <p:spPr>
            <a:xfrm rot="5400000" flipV="1">
              <a:off x="2712720" y="3577591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2" name="PA-矩形 4"/>
            <p:cNvSpPr/>
            <p:nvPr>
              <p:custDataLst>
                <p:tags r:id="rId22"/>
              </p:custDataLst>
            </p:nvPr>
          </p:nvSpPr>
          <p:spPr>
            <a:xfrm>
              <a:off x="1043940" y="2951479"/>
              <a:ext cx="4000500" cy="1087120"/>
            </a:xfrm>
            <a:prstGeom prst="rect">
              <a:avLst/>
            </a:prstGeom>
            <a:solidFill>
              <a:srgbClr val="FFFFFF">
                <a:alpha val="55000"/>
              </a:srgbClr>
            </a:solidFill>
            <a:ln w="12700" cap="flat" cmpd="sng" algn="ctr">
              <a:gradFill>
                <a:gsLst>
                  <a:gs pos="0">
                    <a:srgbClr val="00723E">
                      <a:lumMod val="5000"/>
                      <a:lumOff val="95000"/>
                    </a:srgbClr>
                  </a:gs>
                  <a:gs pos="69400">
                    <a:srgbClr val="FAFFFD">
                      <a:alpha val="33000"/>
                    </a:srgbClr>
                  </a:gs>
                  <a:gs pos="32000">
                    <a:srgbClr val="F3FFFA">
                      <a:alpha val="0"/>
                    </a:srgbClr>
                  </a:gs>
                  <a:gs pos="100000">
                    <a:srgbClr val="FFFFFF">
                      <a:alpha val="94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3" name="PA-文本框 5"/>
            <p:cNvSpPr txBox="1"/>
            <p:nvPr>
              <p:custDataLst>
                <p:tags r:id="rId23"/>
              </p:custDataLst>
            </p:nvPr>
          </p:nvSpPr>
          <p:spPr>
            <a:xfrm>
              <a:off x="1993900" y="2986360"/>
              <a:ext cx="2100580" cy="1168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6600" b="1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目录</a:t>
              </a:r>
              <a:endParaRPr lang="zh-CN" altLang="en-US" sz="6600" b="1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4" name="PA-文本框 6"/>
            <p:cNvSpPr txBox="1"/>
            <p:nvPr>
              <p:custDataLst>
                <p:tags r:id="rId24"/>
              </p:custDataLst>
            </p:nvPr>
          </p:nvSpPr>
          <p:spPr>
            <a:xfrm>
              <a:off x="2094230" y="4223504"/>
              <a:ext cx="189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CONTEXT</a:t>
              </a: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35" name="PA-直接连接符 42"/>
            <p:cNvCxnSpPr/>
            <p:nvPr>
              <p:custDataLst>
                <p:tags r:id="rId25"/>
              </p:custDataLst>
            </p:nvPr>
          </p:nvCxnSpPr>
          <p:spPr>
            <a:xfrm>
              <a:off x="2170176" y="4174352"/>
              <a:ext cx="1737360" cy="0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grpSp>
          <p:nvGrpSpPr>
            <p:cNvPr id="36" name="PA-组合 54"/>
            <p:cNvGrpSpPr/>
            <p:nvPr>
              <p:custDataLst>
                <p:tags r:id="rId26"/>
              </p:custDataLst>
            </p:nvPr>
          </p:nvGrpSpPr>
          <p:grpSpPr>
            <a:xfrm>
              <a:off x="4200650" y="3381742"/>
              <a:ext cx="221996" cy="292636"/>
              <a:chOff x="4206240" y="3385284"/>
              <a:chExt cx="221996" cy="292636"/>
            </a:xfrm>
          </p:grpSpPr>
          <p:cxnSp>
            <p:nvCxnSpPr>
              <p:cNvPr id="41" name="PA-直接连接符 47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PA-直接连接符 48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" name="PA-直接连接符 49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7" name="PA-组合 55"/>
            <p:cNvGrpSpPr/>
            <p:nvPr>
              <p:custDataLst>
                <p:tags r:id="rId30"/>
              </p:custDataLst>
            </p:nvPr>
          </p:nvGrpSpPr>
          <p:grpSpPr>
            <a:xfrm flipH="1">
              <a:off x="1665733" y="3381742"/>
              <a:ext cx="221996" cy="292636"/>
              <a:chOff x="4206240" y="3385284"/>
              <a:chExt cx="221996" cy="292636"/>
            </a:xfrm>
          </p:grpSpPr>
          <p:cxnSp>
            <p:nvCxnSpPr>
              <p:cNvPr id="38" name="PA-直接连接符 56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PA-直接连接符 57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" name="PA-直接连接符 58"/>
              <p:cNvCxnSpPr/>
              <p:nvPr>
                <p:custDataLst>
                  <p:tags r:id="rId33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98088" y="6240874"/>
            <a:ext cx="2777436" cy="46166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1362" b="12467"/>
          <a:stretch>
            <a:fillRect/>
          </a:stretch>
        </p:blipFill>
        <p:spPr>
          <a:xfrm>
            <a:off x="1127760" y="1110615"/>
            <a:ext cx="10156825" cy="398462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3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90253" y="5095240"/>
            <a:ext cx="583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C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最大预期收益：</a:t>
            </a:r>
            <a:r>
              <a:rPr lang="en-US" altLang="zh-CN" sz="2400" b="1">
                <a:solidFill>
                  <a:srgbClr val="C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45.097</a:t>
            </a:r>
            <a:endParaRPr lang="en-US" altLang="zh-CN" sz="2400" b="1">
              <a:solidFill>
                <a:srgbClr val="C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3705" y="5725795"/>
            <a:ext cx="11442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对于所有工序，对成品均进行检测，对不合格成品均及</a:t>
            </a:r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进行拆解。</a:t>
            </a:r>
            <a:endParaRPr lang="zh-CN" altLang="en-US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41145" y="1751965"/>
            <a:ext cx="738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考虑概率估计 选择使用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</a:t>
            </a:r>
            <a:r>
              <a:rPr lang="en-US" altLang="zh-CN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Beta</a:t>
            </a:r>
            <a:r>
              <a:rPr lang="zh-CN" altLang="en-US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分布</a:t>
            </a:r>
            <a:r>
              <a:rPr lang="en-US" altLang="zh-CN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</a:t>
            </a:r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模拟实际次品率</a:t>
            </a:r>
            <a:endParaRPr lang="zh-CN" altLang="en-US" sz="2400" dirty="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541145" y="1202055"/>
            <a:ext cx="8341360" cy="459740"/>
            <a:chOff x="2427" y="1728"/>
            <a:chExt cx="13136" cy="724"/>
          </a:xfrm>
        </p:grpSpPr>
        <p:sp>
          <p:nvSpPr>
            <p:cNvPr id="8" name="文本框 7"/>
            <p:cNvSpPr txBox="1"/>
            <p:nvPr/>
          </p:nvSpPr>
          <p:spPr>
            <a:xfrm>
              <a:off x="2427" y="1728"/>
              <a:ext cx="1313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确定的次品率抽样检测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不确定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    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置信区间，抽样个数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sp>
          <p:nvSpPr>
            <p:cNvPr id="23" name="右箭头 22"/>
            <p:cNvSpPr/>
            <p:nvPr/>
          </p:nvSpPr>
          <p:spPr>
            <a:xfrm>
              <a:off x="7527" y="2008"/>
              <a:ext cx="737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9975" y="2008"/>
              <a:ext cx="737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541145" y="2591435"/>
            <a:ext cx="7084060" cy="595630"/>
            <a:chOff x="2427" y="4081"/>
            <a:chExt cx="11156" cy="938"/>
          </a:xfrm>
        </p:grpSpPr>
        <p:sp>
          <p:nvSpPr>
            <p:cNvPr id="10" name="文本框 9"/>
            <p:cNvSpPr txBox="1"/>
            <p:nvPr/>
          </p:nvSpPr>
          <p:spPr>
            <a:xfrm>
              <a:off x="2427" y="4188"/>
              <a:ext cx="600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次品率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p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分布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7589" y="4081"/>
            <a:ext cx="5995" cy="9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" name="" r:id="rId4" imgW="1612900" imgH="254000" progId="Equation.DSMT4">
                    <p:embed/>
                  </p:oleObj>
                </mc:Choice>
                <mc:Fallback>
                  <p:oleObj name="" r:id="rId4" imgW="1612900" imgH="254000" progId="Equation.DSMT4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589" y="4081"/>
                          <a:ext cx="5995" cy="93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组合 34"/>
          <p:cNvGrpSpPr/>
          <p:nvPr/>
        </p:nvGrpSpPr>
        <p:grpSpPr>
          <a:xfrm>
            <a:off x="1541145" y="3234055"/>
            <a:ext cx="8524240" cy="1013460"/>
            <a:chOff x="2427" y="4821"/>
            <a:chExt cx="13424" cy="1596"/>
          </a:xfrm>
        </p:grpSpPr>
        <p:sp>
          <p:nvSpPr>
            <p:cNvPr id="19" name="文本框 18"/>
            <p:cNvSpPr txBox="1"/>
            <p:nvPr/>
          </p:nvSpPr>
          <p:spPr>
            <a:xfrm>
              <a:off x="2427" y="5257"/>
              <a:ext cx="52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</a:rPr>
                <a:t>置信区间上限公式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</a:endParaRPr>
            </a:p>
          </p:txBody>
        </p:sp>
        <p:graphicFrame>
          <p:nvGraphicFramePr>
            <p:cNvPr id="27" name="对象 26"/>
            <p:cNvGraphicFramePr>
              <a:graphicFrameLocks noChangeAspect="1"/>
            </p:cNvGraphicFramePr>
            <p:nvPr/>
          </p:nvGraphicFramePr>
          <p:xfrm>
            <a:off x="7589" y="4821"/>
            <a:ext cx="8262" cy="1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" name="" r:id="rId6" imgW="2222500" imgH="431800" progId="Equation.DSMT4">
                    <p:embed/>
                  </p:oleObj>
                </mc:Choice>
                <mc:Fallback>
                  <p:oleObj name="" r:id="rId6" imgW="2222500" imgH="431800" progId="Equation.DSMT4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589" y="4821"/>
                          <a:ext cx="8262" cy="159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组合 33"/>
          <p:cNvGrpSpPr/>
          <p:nvPr/>
        </p:nvGrpSpPr>
        <p:grpSpPr>
          <a:xfrm>
            <a:off x="1541145" y="4294505"/>
            <a:ext cx="8943975" cy="1014095"/>
            <a:chOff x="2427" y="7021"/>
            <a:chExt cx="14085" cy="1597"/>
          </a:xfrm>
        </p:grpSpPr>
        <p:sp>
          <p:nvSpPr>
            <p:cNvPr id="20" name="文本框 19"/>
            <p:cNvSpPr txBox="1"/>
            <p:nvPr/>
          </p:nvSpPr>
          <p:spPr>
            <a:xfrm>
              <a:off x="2427" y="7457"/>
              <a:ext cx="600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</a:rPr>
                <a:t>置信区间下限公式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</a:endParaRPr>
            </a:p>
          </p:txBody>
        </p:sp>
        <p:graphicFrame>
          <p:nvGraphicFramePr>
            <p:cNvPr id="31" name="对象 30"/>
            <p:cNvGraphicFramePr>
              <a:graphicFrameLocks noChangeAspect="1"/>
            </p:cNvGraphicFramePr>
            <p:nvPr/>
          </p:nvGraphicFramePr>
          <p:xfrm>
            <a:off x="7589" y="7021"/>
            <a:ext cx="8923" cy="1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" name="" r:id="rId8" imgW="2400300" imgH="431800" progId="Equation.DSMT4">
                    <p:embed/>
                  </p:oleObj>
                </mc:Choice>
                <mc:Fallback>
                  <p:oleObj name="" r:id="rId8" imgW="2400300" imgH="431800" progId="Equation.DSMT4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589" y="7021"/>
                          <a:ext cx="8923" cy="159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" name="组合 40"/>
          <p:cNvGrpSpPr/>
          <p:nvPr/>
        </p:nvGrpSpPr>
        <p:grpSpPr>
          <a:xfrm>
            <a:off x="1541145" y="5474335"/>
            <a:ext cx="4381500" cy="459740"/>
            <a:chOff x="2427" y="8621"/>
            <a:chExt cx="6900" cy="724"/>
          </a:xfrm>
        </p:grpSpPr>
        <p:sp>
          <p:nvSpPr>
            <p:cNvPr id="38" name="文本框 37"/>
            <p:cNvSpPr txBox="1"/>
            <p:nvPr/>
          </p:nvSpPr>
          <p:spPr>
            <a:xfrm>
              <a:off x="2427" y="8621"/>
              <a:ext cx="64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由于无信息先验，取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graphicFrame>
          <p:nvGraphicFramePr>
            <p:cNvPr id="37" name="对象 36"/>
            <p:cNvGraphicFramePr>
              <a:graphicFrameLocks noChangeAspect="1"/>
            </p:cNvGraphicFramePr>
            <p:nvPr/>
          </p:nvGraphicFramePr>
          <p:xfrm>
            <a:off x="7155" y="8656"/>
            <a:ext cx="2172" cy="6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" name="" r:id="rId10" imgW="584200" imgH="177165" progId="Equation.DSMT4">
                    <p:embed/>
                  </p:oleObj>
                </mc:Choice>
                <mc:Fallback>
                  <p:oleObj name="" r:id="rId10" imgW="584200" imgH="177165" progId="Equation.DSMT4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155" y="8656"/>
                          <a:ext cx="2172" cy="6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分析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/>
              <p:nvPr/>
            </p:nvGraphicFramePr>
            <p:xfrm>
              <a:off x="5794803" y="1348740"/>
              <a:ext cx="5915660" cy="23990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信度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𝛽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显著性水平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分位数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𝑍</m:t>
                                  </m:r>
                                </m:e>
                                <m:sub>
                                  <m:box>
                                    <m:boxPr>
                                      <m:noBreak m:val="on"/>
                                      <m:ctrlPr>
                                        <a:rPr lang="en-US" altLang="zh-CN" sz="2400" i="1">
                                          <a:latin typeface="Cambria Math" panose="02040503050406030204" charset="0"/>
                                          <a:ea typeface="微软雅黑" panose="020B0503020204020204" charset="-122"/>
                                          <a:cs typeface="Cambria Math" panose="02040503050406030204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微软雅黑" panose="020B0503020204020204" charset="-122"/>
                                              <a:cs typeface="Cambria Math" panose="0204050305040603020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sub>
                              </m:sSub>
                            </m:oMath>
                          </a14:m>
                          <a:endParaRPr lang="zh-CN" altLang="en-US" sz="2400" b="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645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估计误差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𝐸</m:t>
                              </m:r>
                            </m:oMath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 gridSpan="2"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 hMerge="1"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/>
              <p:nvPr/>
            </p:nvGraphicFramePr>
            <p:xfrm>
              <a:off x="5794803" y="1348740"/>
              <a:ext cx="5915660" cy="23990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6635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802750" y="1584325"/>
          <a:ext cx="3853815" cy="184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1409700" imgH="787400" progId="Equation.DSMT4">
                  <p:embed/>
                </p:oleObj>
              </mc:Choice>
              <mc:Fallback>
                <p:oleObj name="" r:id="rId5" imgW="1409700" imgH="787400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2750" y="1584325"/>
                        <a:ext cx="3853815" cy="184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占位符 5"/>
          <p:cNvSpPr txBox="1"/>
          <p:nvPr>
            <p:custDataLst>
              <p:tags r:id="rId7"/>
            </p:custDataLst>
          </p:nvPr>
        </p:nvSpPr>
        <p:spPr>
          <a:xfrm>
            <a:off x="92964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文本占位符 5"/>
          <p:cNvSpPr txBox="1"/>
          <p:nvPr>
            <p:custDataLst>
              <p:tags r:id="rId8"/>
            </p:custDataLst>
          </p:nvPr>
        </p:nvSpPr>
        <p:spPr>
          <a:xfrm>
            <a:off x="235585" y="541020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/>
              <p:nvPr/>
            </p:nvGraphicFramePr>
            <p:xfrm>
              <a:off x="5794803" y="3747770"/>
              <a:ext cx="5915660" cy="11569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样本量</a:t>
                          </a: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n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3458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2436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次品数</a:t>
                          </a: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k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346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244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/>
              <p:nvPr/>
            </p:nvGraphicFramePr>
            <p:xfrm>
              <a:off x="5794803" y="3747770"/>
              <a:ext cx="5915660" cy="11569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样本量</a:t>
                          </a: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n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9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9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次品数</a:t>
                          </a: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k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346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244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889235" y="3747770"/>
          <a:ext cx="1680845" cy="678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0" imgW="431800" imgH="203200" progId="Equation.DSMT4">
                  <p:embed/>
                </p:oleObj>
              </mc:Choice>
              <mc:Fallback>
                <p:oleObj name="" r:id="rId10" imgW="431800" imgH="203200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89235" y="3747770"/>
                        <a:ext cx="1680845" cy="678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t="5337" b="11406"/>
          <a:stretch>
            <a:fillRect/>
          </a:stretch>
        </p:blipFill>
        <p:spPr>
          <a:xfrm>
            <a:off x="622935" y="1322070"/>
            <a:ext cx="10511790" cy="4408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r>
                <a:rPr lang="zh-CN" altLang="en-US" dirty="0">
                  <a:solidFill>
                    <a:srgbClr val="03617A"/>
                  </a:solidFill>
                </a:rPr>
                <a:t>与求解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6481" y="1767485"/>
            <a:ext cx="744103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从实际零配件次品率分布图像中选取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10000</a:t>
            </a:r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个样本点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n</a:t>
            </a:r>
            <a:endParaRPr lang="en-US" altLang="zh-CN" sz="2400" dirty="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6481" y="2664460"/>
            <a:ext cx="44672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基于概率更新的贝尔曼方程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945433" y="3561715"/>
          <a:ext cx="8201660" cy="1673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4" imgW="3136900" imgH="634365" progId="Equation.DSMT4">
                  <p:embed/>
                </p:oleObj>
              </mc:Choice>
              <mc:Fallback>
                <p:oleObj name="" r:id="rId4" imgW="3136900" imgH="634365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5433" y="3561715"/>
                        <a:ext cx="8201660" cy="1673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41605" y="1644650"/>
            <a:ext cx="11857355" cy="3249930"/>
            <a:chOff x="528" y="2366"/>
            <a:chExt cx="17938" cy="486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" y="2366"/>
              <a:ext cx="8957" cy="48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622" y="2403"/>
              <a:ext cx="8844" cy="4808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556260" y="5156200"/>
            <a:ext cx="11442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在不同信度下，仅情形六不对不合格成品进行拆解。</a:t>
            </a:r>
            <a:endParaRPr lang="zh-CN" altLang="en-US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888365"/>
            <a:ext cx="6767830" cy="29705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7325" y="3783330"/>
            <a:ext cx="6781800" cy="3061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模型评价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3265" y="1285240"/>
            <a:ext cx="10822305" cy="4559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8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后验概率应用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：模型通过动态更新次品率为后验概率，帮助筛选不合格品和管理返工，提供更准确的决策基础。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参数调整与普适性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：通过调整模型参数，能解决复杂生产问题，如m道工序和n个零件，具备强推广性和普适性。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优化生产管理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：基于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马尔可夫决策过程，模型将生产过程根据零配件状态划分节点，确保决策结果只依赖当前状态，不记录单个零配件的检测状态，简化零配件管理。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0" name="Group 15"/>
          <p:cNvGrpSpPr/>
          <p:nvPr/>
        </p:nvGrpSpPr>
        <p:grpSpPr>
          <a:xfrm>
            <a:off x="685306" y="2706565"/>
            <a:ext cx="10821387" cy="1717932"/>
            <a:chOff x="-897035" y="2854236"/>
            <a:chExt cx="9588871" cy="1717932"/>
          </a:xfrm>
        </p:grpSpPr>
        <p:sp>
          <p:nvSpPr>
            <p:cNvPr id="26" name="Rectangle 9"/>
            <p:cNvSpPr/>
            <p:nvPr/>
          </p:nvSpPr>
          <p:spPr>
            <a:xfrm>
              <a:off x="-897035" y="2854236"/>
              <a:ext cx="9588871" cy="101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rPr>
                <a:t>请各位专家批评指正</a:t>
              </a:r>
              <a:endParaRPr lang="zh-CN" altLang="en-US" sz="6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7" name="Rectangle 10"/>
            <p:cNvSpPr/>
            <p:nvPr/>
          </p:nvSpPr>
          <p:spPr>
            <a:xfrm>
              <a:off x="-664025" y="3927008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Thank</a:t>
              </a:r>
              <a:r>
                <a:rPr lang="en-US" altLang="zh-CN"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 for Your Attention</a:t>
              </a:r>
              <a:endParaRPr lang="en-US" altLang="zh-CN"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  <p:cxnSp>
        <p:nvCxnSpPr>
          <p:cNvPr id="31" name="直接连接符 30"/>
          <p:cNvCxnSpPr>
            <a:endCxn id="33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32" name="直接连接符 31"/>
          <p:cNvCxnSpPr>
            <a:stCxn id="33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8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3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96501" y="-608415"/>
            <a:ext cx="8352046" cy="7298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左尾检验的标准正态分布图_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08900" y="3954145"/>
            <a:ext cx="4251960" cy="2550795"/>
          </a:xfrm>
          <a:prstGeom prst="rect">
            <a:avLst/>
          </a:prstGeom>
        </p:spPr>
      </p:pic>
      <p:pic>
        <p:nvPicPr>
          <p:cNvPr id="6" name="图片 5" descr="右尾检验的标准正态分布图_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08900" y="876935"/>
            <a:ext cx="4251960" cy="25507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1——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7"/>
            </p:custDataLst>
          </p:nvPr>
        </p:nvSpPr>
        <p:spPr>
          <a:xfrm>
            <a:off x="281940" y="102933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6" name="对象 15"/>
          <p:cNvGraphicFramePr/>
          <p:nvPr/>
        </p:nvGraphicFramePr>
        <p:xfrm>
          <a:off x="1700530" y="4217353"/>
          <a:ext cx="292862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9" imgW="1422400" imgH="609600" progId="Equation.DSMT4">
                  <p:embed/>
                </p:oleObj>
              </mc:Choice>
              <mc:Fallback>
                <p:oleObj name="" r:id="rId9" imgW="1422400" imgH="609600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00530" y="4217353"/>
                        <a:ext cx="292862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占位符 5"/>
          <p:cNvSpPr txBox="1"/>
          <p:nvPr>
            <p:custDataLst>
              <p:tags r:id="rId11"/>
            </p:custDataLst>
          </p:nvPr>
        </p:nvSpPr>
        <p:spPr>
          <a:xfrm>
            <a:off x="490220" y="106299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问题分析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1127760" y="1781175"/>
            <a:ext cx="5042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假设抽样结果为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正态分布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277495" y="3493135"/>
            <a:ext cx="6228080" cy="459740"/>
            <a:chOff x="-438" y="5858"/>
            <a:chExt cx="9808" cy="724"/>
          </a:xfrm>
        </p:grpSpPr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-438" y="5858"/>
              <a:ext cx="60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超过拒收，不超过接收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4"/>
              </p:custDataLst>
            </p:nvPr>
          </p:nvSpPr>
          <p:spPr>
            <a:xfrm>
              <a:off x="6576" y="5858"/>
              <a:ext cx="2795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单尾检验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3" name="右箭头 22"/>
            <p:cNvSpPr/>
            <p:nvPr>
              <p:custDataLst>
                <p:tags r:id="rId15"/>
              </p:custDataLst>
            </p:nvPr>
          </p:nvSpPr>
          <p:spPr>
            <a:xfrm>
              <a:off x="5787" y="6138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670800" y="3323590"/>
            <a:ext cx="4339590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95%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信度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下右尾检测的标准正态分布图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7815580" y="6359525"/>
            <a:ext cx="4145915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90%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信度下左尾检测的标准正态分布图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029970" y="2760345"/>
            <a:ext cx="6841490" cy="460375"/>
            <a:chOff x="1621" y="4240"/>
            <a:chExt cx="10774" cy="725"/>
          </a:xfrm>
        </p:grpSpPr>
        <p:sp>
          <p:nvSpPr>
            <p:cNvPr id="8" name="文本框 7"/>
            <p:cNvSpPr txBox="1"/>
            <p:nvPr>
              <p:custDataLst>
                <p:tags r:id="rId18"/>
              </p:custDataLst>
            </p:nvPr>
          </p:nvSpPr>
          <p:spPr>
            <a:xfrm>
              <a:off x="1621" y="4240"/>
              <a:ext cx="3978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确定信度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条件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9"/>
              </p:custDataLst>
            </p:nvPr>
          </p:nvSpPr>
          <p:spPr>
            <a:xfrm>
              <a:off x="6576" y="4240"/>
              <a:ext cx="581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估计误差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6" name="右箭头 25"/>
            <p:cNvSpPr/>
            <p:nvPr>
              <p:custDataLst>
                <p:tags r:id="rId20"/>
              </p:custDataLst>
            </p:nvPr>
          </p:nvSpPr>
          <p:spPr>
            <a:xfrm>
              <a:off x="5787" y="4520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>
            <p:custDataLst>
              <p:tags r:id="rId21"/>
            </p:custDataLst>
          </p:nvPr>
        </p:nvSpPr>
        <p:spPr>
          <a:xfrm>
            <a:off x="554990" y="5609590"/>
            <a:ext cx="59086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Z值表示数据点距离均值的标准差的倍数</a:t>
            </a:r>
            <a:endParaRPr lang="zh-CN" altLang="en-US" sz="2400" dirty="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1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1——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/>
        </p:nvGraphicFramePr>
        <p:xfrm>
          <a:off x="3395702" y="1372235"/>
          <a:ext cx="5001260" cy="1344930"/>
        </p:xfrm>
        <a:graphic>
          <a:graphicData uri="http://schemas.openxmlformats.org/drawingml/2006/table">
            <a:tbl>
              <a:tblPr/>
              <a:tblGrid>
                <a:gridCol w="1829435"/>
                <a:gridCol w="1057275"/>
                <a:gridCol w="1057275"/>
                <a:gridCol w="1057275"/>
              </a:tblGrid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E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0.005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0.01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95%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信度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9742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2436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98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90%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信度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5899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1475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59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811502" y="873760"/>
            <a:ext cx="6169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表</a:t>
            </a:r>
            <a:r>
              <a:rPr lang="en-US" altLang="zh-CN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 </a:t>
            </a:r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不同估计误差</a:t>
            </a:r>
            <a:r>
              <a:rPr lang="en-US" altLang="zh-CN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E</a:t>
            </a:r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下两种情形的抽样次数</a:t>
            </a:r>
            <a:endParaRPr lang="zh-CN" altLang="en-US" sz="20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1057275" y="2854325"/>
            <a:ext cx="10079592" cy="3780000"/>
            <a:chOff x="1633" y="3997"/>
            <a:chExt cx="18141" cy="6802"/>
          </a:xfrm>
        </p:grpSpPr>
        <p:pic>
          <p:nvPicPr>
            <p:cNvPr id="15" name="图片 14" descr="不同估计误差E在信度为95%情况下抽样次数_0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704" y="3997"/>
              <a:ext cx="9071" cy="6803"/>
            </a:xfrm>
            <a:prstGeom prst="rect">
              <a:avLst/>
            </a:prstGeom>
          </p:spPr>
        </p:pic>
        <p:pic>
          <p:nvPicPr>
            <p:cNvPr id="16" name="图片 15" descr="不同估计误差E在信度为90%情况下抽样次数_00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33" y="3997"/>
              <a:ext cx="9071" cy="680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1——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/>
        </p:nvGraphicFramePr>
        <p:xfrm>
          <a:off x="3395702" y="1372235"/>
          <a:ext cx="5001260" cy="1344930"/>
        </p:xfrm>
        <a:graphic>
          <a:graphicData uri="http://schemas.openxmlformats.org/drawingml/2006/table">
            <a:tbl>
              <a:tblPr/>
              <a:tblGrid>
                <a:gridCol w="1829435"/>
                <a:gridCol w="1057275"/>
                <a:gridCol w="1057275"/>
                <a:gridCol w="1057275"/>
              </a:tblGrid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E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0.005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1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0.01</a:t>
                      </a:r>
                      <a:endParaRPr lang="en-US" altLang="zh-CN" sz="2000" b="1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95%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信度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9742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1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2436</a:t>
                      </a:r>
                      <a:endParaRPr lang="en-US" altLang="zh-CN" sz="2000" b="1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98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90%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信度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5899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1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1475</a:t>
                      </a:r>
                      <a:endParaRPr lang="en-US" altLang="zh-CN" sz="2000" b="1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59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811502" y="873760"/>
            <a:ext cx="6169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表</a:t>
            </a:r>
            <a:r>
              <a:rPr lang="en-US" altLang="zh-CN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 </a:t>
            </a:r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不同估计误差</a:t>
            </a:r>
            <a:r>
              <a:rPr lang="en-US" altLang="zh-CN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E</a:t>
            </a:r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下两种情形的抽样次数</a:t>
            </a:r>
            <a:endParaRPr lang="zh-CN" altLang="en-US" sz="20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1057275" y="2854325"/>
            <a:ext cx="10079592" cy="3780000"/>
            <a:chOff x="1633" y="3997"/>
            <a:chExt cx="18141" cy="6802"/>
          </a:xfrm>
        </p:grpSpPr>
        <p:pic>
          <p:nvPicPr>
            <p:cNvPr id="15" name="图片 14" descr="不同估计误差E在信度为95%情况下抽样次数_0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704" y="3997"/>
              <a:ext cx="9071" cy="6803"/>
            </a:xfrm>
            <a:prstGeom prst="rect">
              <a:avLst/>
            </a:prstGeom>
          </p:spPr>
        </p:pic>
        <p:pic>
          <p:nvPicPr>
            <p:cNvPr id="16" name="图片 15" descr="不同估计误差E在信度为90%情况下抽样次数_00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33" y="3997"/>
              <a:ext cx="9071" cy="6803"/>
            </a:xfrm>
            <a:prstGeom prst="rect">
              <a:avLst/>
            </a:prstGeom>
          </p:spPr>
        </p:pic>
      </p:grpSp>
      <p:sp>
        <p:nvSpPr>
          <p:cNvPr id="6" name="圆角矩形 5"/>
          <p:cNvSpPr/>
          <p:nvPr/>
        </p:nvSpPr>
        <p:spPr>
          <a:xfrm>
            <a:off x="6306185" y="1282700"/>
            <a:ext cx="1008000" cy="1503680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模型简化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8685" y="1837690"/>
            <a:ext cx="10231755" cy="3323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不合格产品退换问题：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转变为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考虑。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不合格产品检验问题：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合并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与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企业检测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，选择预期费用更少的检测方案作为实际检测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方式：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16" name="对象 15"/>
          <p:cNvGraphicFramePr/>
          <p:nvPr/>
        </p:nvGraphicFramePr>
        <p:xfrm>
          <a:off x="3157855" y="3701733"/>
          <a:ext cx="5733415" cy="1038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5" imgW="2781300" imgH="508000" progId="Equation.DSMT4">
                  <p:embed/>
                </p:oleObj>
              </mc:Choice>
              <mc:Fallback>
                <p:oleObj name="" r:id="rId5" imgW="2781300" imgH="508000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7855" y="3701733"/>
                        <a:ext cx="5733415" cy="1038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95925" y="899795"/>
            <a:ext cx="6096000" cy="10528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08685" y="1837690"/>
            <a:ext cx="10231755" cy="3775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不合格产品拆解问题：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由先前生产决策，预先判断是否拆解：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零配件检测状态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标记问题：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457200" algn="l" fontAlgn="auto">
              <a:spcBef>
                <a:spcPts val="600"/>
              </a:spcBef>
            </a:pP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标记：若零配件在组装成次品前已经过检测，那么拆解后无需再检测。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457200" algn="l" fontAlgn="auto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不标记：对拆解不合格品得到的零配件的后验次品概率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进行统一。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3927793" y="2496820"/>
          <a:ext cx="4193540" cy="995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4" imgW="2247900" imgH="508000" progId="Equation.DSMT4">
                  <p:embed/>
                </p:oleObj>
              </mc:Choice>
              <mc:Fallback>
                <p:oleObj name="" r:id="rId4" imgW="2247900" imgH="508000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27793" y="2496820"/>
                        <a:ext cx="4193540" cy="995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392430" y="3139440"/>
            <a:ext cx="3177540" cy="494665"/>
            <a:chOff x="852" y="1805"/>
            <a:chExt cx="5004" cy="779"/>
          </a:xfrm>
        </p:grpSpPr>
        <p:sp>
          <p:nvSpPr>
            <p:cNvPr id="6" name="圆角矩形 6"/>
            <p:cNvSpPr/>
            <p:nvPr>
              <p:custDataLst>
                <p:tags r:id="rId7"/>
              </p:custDataLst>
            </p:nvPr>
          </p:nvSpPr>
          <p:spPr>
            <a:xfrm>
              <a:off x="852" y="1805"/>
              <a:ext cx="500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文本占位符 5"/>
            <p:cNvSpPr txBox="1"/>
            <p:nvPr>
              <p:custDataLst>
                <p:tags r:id="rId8"/>
              </p:custDataLst>
            </p:nvPr>
          </p:nvSpPr>
          <p:spPr>
            <a:xfrm>
              <a:off x="1180" y="1858"/>
              <a:ext cx="3302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探究性方案</a:t>
              </a:r>
              <a:r>
                <a:rPr lang="zh-CN" altLang="en-US" sz="2400" dirty="0">
                  <a:solidFill>
                    <a:schemeClr val="bg1"/>
                  </a:solidFill>
                </a:rPr>
                <a:t>二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9" name="表格 18"/>
          <p:cNvGraphicFramePr/>
          <p:nvPr/>
        </p:nvGraphicFramePr>
        <p:xfrm>
          <a:off x="1211580" y="3799205"/>
          <a:ext cx="9595485" cy="2255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675"/>
                <a:gridCol w="2096452"/>
                <a:gridCol w="2096452"/>
                <a:gridCol w="2096452"/>
                <a:gridCol w="2096452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零配件检测状态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是否标记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807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由拆解决策不等式确定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标记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807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第二轮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第一轮未检测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则</a:t>
                      </a:r>
                      <a:r>
                        <a:rPr lang="zh-CN" altLang="en-US" b="0">
                          <a:latin typeface="Cambria Math" panose="02040503050406030204" charset="0"/>
                          <a:ea typeface="微软雅黑" panose="020B0503020204020204" charset="-122"/>
                        </a:rPr>
                        <a:t>检测</a:t>
                      </a:r>
                      <a:endParaRPr lang="zh-CN" altLang="en-US" b="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第一轮选择拆解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则考虑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不拆解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vMerge="1">
                  <a:tcPr anchor="ctr" anchorCtr="0"/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/>
        </p:nvGraphicFramePr>
        <p:xfrm>
          <a:off x="1231900" y="1680845"/>
          <a:ext cx="9575165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9355"/>
                <a:gridCol w="2096452"/>
                <a:gridCol w="2096452"/>
                <a:gridCol w="2096452"/>
                <a:gridCol w="2096452"/>
              </a:tblGrid>
              <a:tr h="64008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只需考虑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一轮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零配件检测状态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是否标记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4008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</a:rPr>
                        <a:t>不考虑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latin typeface="Cambria Math" panose="02040503050406030204" charset="0"/>
                          <a:ea typeface="微软雅黑" panose="020B0503020204020204" charset="-122"/>
                        </a:rPr>
                        <a:t>不考虑</a:t>
                      </a:r>
                      <a:endParaRPr lang="zh-CN" altLang="en-US" b="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2092960" y="1911985"/>
          <a:ext cx="4158615" cy="3874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6" imgW="2273300" imgH="1917065" progId="Equation.DSMT4">
                  <p:embed/>
                </p:oleObj>
              </mc:Choice>
              <mc:Fallback>
                <p:oleObj name="" r:id="rId6" imgW="2273300" imgH="191706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92960" y="1911985"/>
                        <a:ext cx="4158615" cy="3874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856095" y="1832928"/>
            <a:ext cx="322897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成品实际的次品率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765300" y="5238115"/>
            <a:ext cx="7325995" cy="54800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091295" y="5281930"/>
            <a:ext cx="16065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C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优化目标</a:t>
            </a:r>
            <a:endParaRPr lang="zh-CN" altLang="en-US" sz="2400">
              <a:solidFill>
                <a:srgbClr val="C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1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7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</p:tagLst>
</file>

<file path=ppt/tags/tag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20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</p:tagLst>
</file>

<file path=ppt/tags/tag22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</p:tagLst>
</file>

<file path=ppt/tags/tag24.xml><?xml version="1.0" encoding="utf-8"?>
<p:tagLst xmlns:p="http://schemas.openxmlformats.org/presentationml/2006/main">
  <p:tag name="PA" val="v5.2.9"/>
</p:tagLst>
</file>

<file path=ppt/tags/tag25.xml><?xml version="1.0" encoding="utf-8"?>
<p:tagLst xmlns:p="http://schemas.openxmlformats.org/presentationml/2006/main">
  <p:tag name="PA" val="v5.2.9"/>
</p:tagLst>
</file>

<file path=ppt/tags/tag26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30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2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4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5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6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7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8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9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40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1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2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4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5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5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6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6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3.xml><?xml version="1.0" encoding="utf-8"?>
<p:tagLst xmlns:p="http://schemas.openxmlformats.org/presentationml/2006/main">
  <p:tag name="TABLE_ENDDRAG_ORIGIN_RECT" val="472*177"/>
  <p:tag name="TABLE_ENDDRAG_RECT" val="67*301*472*177"/>
</p:tagLst>
</file>

<file path=ppt/tags/tag6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7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4.xml><?xml version="1.0" encoding="utf-8"?>
<p:tagLst xmlns:p="http://schemas.openxmlformats.org/presentationml/2006/main">
  <p:tag name="COMMONDATA" val="eyJoZGlkIjoiYmUzOTExNWFiZDM0ODEzNTEwYzg1N2FlODNlYTE3YmIifQ=="/>
  <p:tag name="commondata" val="eyJoZGlkIjoiYjJjOTQxYzhjODMyMDAzZmE0MDJkMWFkNmJlNDkwYTUifQ=="/>
</p:tagLst>
</file>

<file path=ppt/tags/tag8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9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2667</Words>
  <Application>WPS 演示</Application>
  <PresentationFormat>宽屏</PresentationFormat>
  <Paragraphs>536</Paragraphs>
  <Slides>28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28</vt:i4>
      </vt:variant>
    </vt:vector>
  </HeadingPairs>
  <TitlesOfParts>
    <vt:vector size="64" baseType="lpstr">
      <vt:lpstr>Arial</vt:lpstr>
      <vt:lpstr>宋体</vt:lpstr>
      <vt:lpstr>Wingdings</vt:lpstr>
      <vt:lpstr>Arial</vt:lpstr>
      <vt:lpstr>微软雅黑</vt:lpstr>
      <vt:lpstr>微软雅黑 Light</vt:lpstr>
      <vt:lpstr>Calibri</vt:lpstr>
      <vt:lpstr>Cambria Math</vt:lpstr>
      <vt:lpstr>MS Mincho</vt:lpstr>
      <vt:lpstr>Segoe Print</vt:lpstr>
      <vt:lpstr>Arial Unicode MS</vt:lpstr>
      <vt:lpstr>等线 Light</vt:lpstr>
      <vt:lpstr>等线</vt:lpstr>
      <vt:lpstr>FandolSong-Bold-Identity-H</vt:lpstr>
      <vt:lpstr>FandolSong-Regular-Identity-H</vt:lpstr>
      <vt:lpstr>CMMI12</vt:lpstr>
      <vt:lpstr>CMR8</vt:lpstr>
      <vt:lpstr>Times New Roman</vt:lpstr>
      <vt:lpstr>CMR12</vt:lpstr>
      <vt:lpstr>CMSY10</vt:lpstr>
      <vt:lpstr>阿里巴巴普惠体 B</vt:lpstr>
      <vt:lpstr>Office 主题​​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Stardust</cp:lastModifiedBy>
  <cp:revision>168</cp:revision>
  <dcterms:created xsi:type="dcterms:W3CDTF">2020-08-02T00:46:00Z</dcterms:created>
  <dcterms:modified xsi:type="dcterms:W3CDTF">2024-09-28T01:35:04Z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F95E71DC0815476594972B0DBAA2B3F7_13</vt:lpwstr>
  </property>
  <property fmtid="{D5CDD505-2E9C-101B-9397-08002B2CF9AE}" pid="3" name="KSOProductBuildVer">
    <vt:lpwstr>2052-12.1.0.17857</vt:lpwstr>
  </property>
</Properties>
</file>